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28"/>
  </p:notesMasterIdLst>
  <p:handoutMasterIdLst>
    <p:handoutMasterId r:id="rId29"/>
  </p:handoutMasterIdLst>
  <p:sldIdLst>
    <p:sldId id="262" r:id="rId3"/>
    <p:sldId id="535" r:id="rId4"/>
    <p:sldId id="536" r:id="rId5"/>
    <p:sldId id="547" r:id="rId6"/>
    <p:sldId id="537" r:id="rId7"/>
    <p:sldId id="546" r:id="rId8"/>
    <p:sldId id="538" r:id="rId9"/>
    <p:sldId id="548" r:id="rId10"/>
    <p:sldId id="553" r:id="rId11"/>
    <p:sldId id="539" r:id="rId12"/>
    <p:sldId id="555" r:id="rId13"/>
    <p:sldId id="541" r:id="rId14"/>
    <p:sldId id="540" r:id="rId15"/>
    <p:sldId id="542" r:id="rId16"/>
    <p:sldId id="554" r:id="rId17"/>
    <p:sldId id="544" r:id="rId18"/>
    <p:sldId id="559" r:id="rId19"/>
    <p:sldId id="543" r:id="rId20"/>
    <p:sldId id="545" r:id="rId21"/>
    <p:sldId id="551" r:id="rId22"/>
    <p:sldId id="557" r:id="rId23"/>
    <p:sldId id="558" r:id="rId24"/>
    <p:sldId id="549" r:id="rId25"/>
    <p:sldId id="552" r:id="rId26"/>
    <p:sldId id="556" r:id="rId27"/>
  </p:sldIdLst>
  <p:sldSz cx="9144000" cy="5143500" type="screen16x9"/>
  <p:notesSz cx="6669088"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76491" autoAdjust="0"/>
  </p:normalViewPr>
  <p:slideViewPr>
    <p:cSldViewPr snapToGrid="0" snapToObjects="1">
      <p:cViewPr>
        <p:scale>
          <a:sx n="110" d="100"/>
          <a:sy n="110" d="100"/>
        </p:scale>
        <p:origin x="1524"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81819271-CB0C-4A4B-9FFF-55192D0FA06B}" type="datetimeFigureOut">
              <a:rPr lang="fr-FR" smtClean="0"/>
              <a:t>15/09/2018</a:t>
            </a:fld>
            <a:endParaRPr lang="fr-FR"/>
          </a:p>
        </p:txBody>
      </p:sp>
      <p:sp>
        <p:nvSpPr>
          <p:cNvPr id="4" name="Espace réservé du pied de page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2A3A2D07-ECA4-244C-AA2C-DE58028AF8A3}" type="slidenum">
              <a:rPr lang="fr-FR" smtClean="0"/>
              <a:t>‹#›</a:t>
            </a:fld>
            <a:endParaRPr lang="fr-FR"/>
          </a:p>
        </p:txBody>
      </p:sp>
    </p:spTree>
    <p:extLst>
      <p:ext uri="{BB962C8B-B14F-4D97-AF65-F5344CB8AC3E}">
        <p14:creationId xmlns:p14="http://schemas.microsoft.com/office/powerpoint/2010/main" val="453998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FEDD60AE-E979-AA42-9D61-9CDEA3A09D48}" type="datetimeFigureOut">
              <a:rPr lang="fr-FR" smtClean="0"/>
              <a:t>15/09/2018</a:t>
            </a:fld>
            <a:endParaRPr lang="fr-FR"/>
          </a:p>
        </p:txBody>
      </p:sp>
      <p:sp>
        <p:nvSpPr>
          <p:cNvPr id="4" name="Espace réservé de l'image des diapositives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6" name="Espace réservé du pied de pa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96258C23-57D3-134B-8A04-C58D8D27F0F7}" type="slidenum">
              <a:rPr lang="fr-FR" smtClean="0"/>
              <a:t>‹#›</a:t>
            </a:fld>
            <a:endParaRPr lang="fr-FR"/>
          </a:p>
        </p:txBody>
      </p:sp>
    </p:spTree>
    <p:extLst>
      <p:ext uri="{BB962C8B-B14F-4D97-AF65-F5344CB8AC3E}">
        <p14:creationId xmlns:p14="http://schemas.microsoft.com/office/powerpoint/2010/main" val="59297646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278129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Farmer selling is very slow in ROU due to the comparatively low prices of SFS</a:t>
            </a:r>
          </a:p>
          <a:p>
            <a:pPr marL="628650" lvl="1" indent="-171450">
              <a:buFont typeface="Arial" panose="020B0604020202020204" pitchFamily="34" charset="0"/>
              <a:buChar char="•"/>
            </a:pPr>
            <a:r>
              <a:rPr lang="en-US" dirty="0"/>
              <a:t>Prices ex-farm are unfavorable for SFS and will incentivize farmers to sell Corn + Wheat and store SFS for later in the season when they “hope” prices will improve</a:t>
            </a:r>
          </a:p>
          <a:p>
            <a:pPr marL="628650" lvl="1" indent="-171450">
              <a:buFont typeface="Arial" panose="020B0604020202020204" pitchFamily="34" charset="0"/>
              <a:buChar char="•"/>
            </a:pPr>
            <a:endParaRPr lang="LID4096" dirty="0"/>
          </a:p>
        </p:txBody>
      </p:sp>
    </p:spTree>
    <p:extLst>
      <p:ext uri="{BB962C8B-B14F-4D97-AF65-F5344CB8AC3E}">
        <p14:creationId xmlns:p14="http://schemas.microsoft.com/office/powerpoint/2010/main" val="29657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Planting from Nov to Jan (Sometimes even Feb) each year, with hectares being incredibly volatile and difficult to forecast. The maize farmers all prepare their fields for maize but if they do not get the opportunity to plant by latest mid Jan due to weather, they will plant SFS so they don’t waste the inputs. This means the final SFS crop size is fairly dependent on the weather during the maize crop planting progress. Later planting gives lower yields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Seasonally cheapest in AMJJ (during harvest with Majority harvested in May) - seasonally most expensive in OND with products getting cheaper internationally and big product demand pull in SAF before holiday period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Exports: SAF last exported SFS in 2009. </a:t>
            </a:r>
            <a:r>
              <a:rPr lang="en-US" sz="1200" kern="1200" dirty="0" err="1">
                <a:solidFill>
                  <a:schemeClr val="tx1"/>
                </a:solidFill>
                <a:effectLst/>
                <a:latin typeface="+mn-lt"/>
                <a:ea typeface="+mn-ea"/>
                <a:cs typeface="+mn-cs"/>
              </a:rPr>
              <a:t>SnD</a:t>
            </a:r>
            <a:r>
              <a:rPr lang="en-US" sz="1200" kern="1200" dirty="0">
                <a:solidFill>
                  <a:schemeClr val="tx1"/>
                </a:solidFill>
                <a:effectLst/>
                <a:latin typeface="+mn-lt"/>
                <a:ea typeface="+mn-ea"/>
                <a:cs typeface="+mn-cs"/>
              </a:rPr>
              <a:t> is far from that of a surplus </a:t>
            </a:r>
            <a:r>
              <a:rPr lang="en-US" sz="1200" kern="1200" dirty="0" err="1">
                <a:solidFill>
                  <a:schemeClr val="tx1"/>
                </a:solidFill>
                <a:effectLst/>
                <a:latin typeface="+mn-lt"/>
                <a:ea typeface="+mn-ea"/>
                <a:cs typeface="+mn-cs"/>
              </a:rPr>
              <a:t>SnD</a:t>
            </a:r>
            <a:r>
              <a:rPr lang="en-US" sz="1200" kern="1200" dirty="0">
                <a:solidFill>
                  <a:schemeClr val="tx1"/>
                </a:solidFill>
                <a:effectLst/>
                <a:latin typeface="+mn-lt"/>
                <a:ea typeface="+mn-ea"/>
                <a:cs typeface="+mn-cs"/>
              </a:rPr>
              <a:t> in general. Difficult to find export destinations as the SAF SFS has an incredibly poor oil content making it undesirable.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Imports: normally import OND shipment. SAF tightest at the same time as NC </a:t>
            </a:r>
            <a:r>
              <a:rPr lang="en-US" sz="1200" kern="1200" dirty="0" err="1">
                <a:solidFill>
                  <a:schemeClr val="tx1"/>
                </a:solidFill>
                <a:effectLst/>
                <a:latin typeface="+mn-lt"/>
                <a:ea typeface="+mn-ea"/>
                <a:cs typeface="+mn-cs"/>
              </a:rPr>
              <a:t>BSea</a:t>
            </a:r>
            <a:r>
              <a:rPr lang="en-US" sz="1200" kern="1200" dirty="0">
                <a:solidFill>
                  <a:schemeClr val="tx1"/>
                </a:solidFill>
                <a:effectLst/>
                <a:latin typeface="+mn-lt"/>
                <a:ea typeface="+mn-ea"/>
                <a:cs typeface="+mn-cs"/>
              </a:rPr>
              <a:t> starts to get harvested, which means if we reach import parity in the year, it would be around this time period. We would import from the EU as we get this stock duty free, and we benefit from the higher oil content. No imports since Jan 2017 due to relatively heavy </a:t>
            </a:r>
            <a:r>
              <a:rPr lang="en-US" sz="1200" kern="1200" dirty="0" err="1">
                <a:solidFill>
                  <a:schemeClr val="tx1"/>
                </a:solidFill>
                <a:effectLst/>
                <a:latin typeface="+mn-lt"/>
                <a:ea typeface="+mn-ea"/>
                <a:cs typeface="+mn-cs"/>
              </a:rPr>
              <a:t>SnD</a:t>
            </a:r>
            <a:r>
              <a:rPr lang="en-US" sz="1200" kern="1200" dirty="0">
                <a:solidFill>
                  <a:schemeClr val="tx1"/>
                </a:solidFill>
                <a:effectLst/>
                <a:latin typeface="+mn-lt"/>
                <a:ea typeface="+mn-ea"/>
                <a:cs typeface="+mn-cs"/>
              </a:rPr>
              <a:t> since.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There is a possibility this year to import, however import parity is more than what our current crush margins ($60 from import parity vs. $45 Dec CMX). Logically we should kill crush in the country before we import</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Large FX related uncertainty </a:t>
            </a:r>
          </a:p>
          <a:p>
            <a:pPr marL="914400" lvl="2" indent="0">
              <a:buFont typeface="Arial" panose="020B0604020202020204" pitchFamily="34" charset="0"/>
              <a:buNone/>
            </a:pP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endParaRPr lang="LID4096" dirty="0"/>
          </a:p>
        </p:txBody>
      </p:sp>
    </p:spTree>
    <p:extLst>
      <p:ext uri="{BB962C8B-B14F-4D97-AF65-F5344CB8AC3E}">
        <p14:creationId xmlns:p14="http://schemas.microsoft.com/office/powerpoint/2010/main" val="1875027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ea typeface="宋体" panose="02010600030101010101" pitchFamily="2" charset="-122"/>
              </a:rPr>
              <a:t>Based on the past few years there will be no flow ARGY to EU</a:t>
            </a:r>
          </a:p>
          <a:p>
            <a:pPr marL="171450" indent="-171450">
              <a:buFontTx/>
              <a:buChar char="•"/>
            </a:pPr>
            <a:r>
              <a:rPr lang="en-US" altLang="en-US" dirty="0">
                <a:ea typeface="宋体" panose="02010600030101010101" pitchFamily="2" charset="-122"/>
              </a:rPr>
              <a:t>During the past 2 years it also didn’t calculate from ARGY to PAK or any other destinations for that matter – also the quality / pesticide problems still remains</a:t>
            </a:r>
          </a:p>
          <a:p>
            <a:pPr marL="171450" indent="-171450">
              <a:buFontTx/>
              <a:buChar char="•"/>
            </a:pPr>
            <a:r>
              <a:rPr lang="en-US" altLang="en-US" dirty="0">
                <a:ea typeface="宋体" panose="02010600030101010101" pitchFamily="2" charset="-122"/>
              </a:rPr>
              <a:t>The only willing buyer would be Iran if the price fits – which is rarely the case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Pakistan is importing massive amounts of Beans and struggle with large sticks of meal.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This year PAK imported 1.47mmt SBS in 17/18 vs 0.66mmt 16/17 season from the US only</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The overall SBS import is up 40% year on year</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The poultry margins have collapsed and culling will take place in large amounts unless the market improves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This has forced PAK to wash out Bsea RS and CAN Canola vessels. The interest for SFS is relatively limited at the moment</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EU Crush margin are good and we expect 140kmt from UKR to EU</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Turkey will depend on the FX rates and CMX with some uncertainty, but we assume there will be imports from EU (160kmt), RUS+UKR (50kmt) and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South Africa has potential for some imports, but very uncertain at the moment due to crop and FX. Expect Zero exports / somewhere between zero and 50kmt imports</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indent="-171450">
              <a:buFontTx/>
              <a:buChar char="•"/>
            </a:pPr>
            <a:endParaRPr lang="en-US" altLang="en-US" dirty="0">
              <a:ea typeface="宋体" panose="02010600030101010101" pitchFamily="2" charset="-122"/>
            </a:endParaRPr>
          </a:p>
        </p:txBody>
      </p:sp>
    </p:spTree>
    <p:extLst>
      <p:ext uri="{BB962C8B-B14F-4D97-AF65-F5344CB8AC3E}">
        <p14:creationId xmlns:p14="http://schemas.microsoft.com/office/powerpoint/2010/main" val="150320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ea typeface="宋体" panose="02010600030101010101" pitchFamily="2" charset="-122"/>
              </a:rPr>
              <a:t>The SFO exports declined in 17/18 vs 16/17 by 7% while the SFS crop only declined 3% the reason for this is largely found by looking at where the decrease were found</a:t>
            </a:r>
          </a:p>
          <a:p>
            <a:pPr marL="628650" lvl="1" indent="-171450">
              <a:buFontTx/>
              <a:buChar char="•"/>
            </a:pPr>
            <a:r>
              <a:rPr lang="en-US" altLang="en-US" dirty="0">
                <a:ea typeface="宋体" panose="02010600030101010101" pitchFamily="2" charset="-122"/>
              </a:rPr>
              <a:t>Of the major SFO net exporters (UKR, RUS, ARGY) all but ARGY experienced declining production last season (17/18). the overall SFS production declined only by 1.1mmt (3%) while SFO exports declined far more drastically.</a:t>
            </a:r>
          </a:p>
          <a:p>
            <a:pPr marL="628650" lvl="1" indent="-171450">
              <a:buFontTx/>
              <a:buChar char="•"/>
            </a:pPr>
            <a:r>
              <a:rPr lang="en-US" altLang="en-US" dirty="0">
                <a:ea typeface="宋体" panose="02010600030101010101" pitchFamily="2" charset="-122"/>
              </a:rPr>
              <a:t>The reason for this is larger production in EU of 1.1mmt ( 13%) which is a net importer of SFO while UKR and RUS saw 10% and 4% declines respectively. This lowers the exportable surplus and the demand for imports via EU larger crop</a:t>
            </a:r>
          </a:p>
          <a:p>
            <a:pPr marL="171450" lvl="0" indent="-171450">
              <a:buFontTx/>
              <a:buChar char="•"/>
            </a:pPr>
            <a:r>
              <a:rPr lang="en-US" altLang="en-US" dirty="0">
                <a:ea typeface="宋体" panose="02010600030101010101" pitchFamily="2" charset="-122"/>
              </a:rPr>
              <a:t>This year we see the opposite pattern</a:t>
            </a:r>
          </a:p>
          <a:p>
            <a:pPr marL="628650" lvl="1" indent="-171450">
              <a:buFontTx/>
              <a:buChar char="•"/>
            </a:pPr>
            <a:r>
              <a:rPr lang="en-US" altLang="en-US" dirty="0">
                <a:ea typeface="宋体" panose="02010600030101010101" pitchFamily="2" charset="-122"/>
              </a:rPr>
              <a:t>EU SFS crop declining by 0.4mmt or 4%</a:t>
            </a:r>
          </a:p>
          <a:p>
            <a:pPr marL="628650" lvl="1" indent="-171450">
              <a:buFontTx/>
              <a:buChar char="•"/>
            </a:pPr>
            <a:r>
              <a:rPr lang="en-US" altLang="en-US" dirty="0">
                <a:ea typeface="宋体" panose="02010600030101010101" pitchFamily="2" charset="-122"/>
              </a:rPr>
              <a:t>UKR increasing by 1.1mmt or 8%</a:t>
            </a:r>
          </a:p>
          <a:p>
            <a:pPr marL="628650" lvl="1" indent="-171450">
              <a:buFontTx/>
              <a:buChar char="•"/>
            </a:pPr>
            <a:r>
              <a:rPr lang="en-US" altLang="en-US" dirty="0">
                <a:ea typeface="宋体" panose="02010600030101010101" pitchFamily="2" charset="-122"/>
              </a:rPr>
              <a:t>Russia increasing by 0.4mmt or 4%</a:t>
            </a:r>
          </a:p>
          <a:p>
            <a:pPr marL="171450" lvl="0" indent="-171450">
              <a:buFontTx/>
              <a:buChar char="•"/>
            </a:pPr>
            <a:r>
              <a:rPr lang="en-US" altLang="en-US" dirty="0">
                <a:ea typeface="宋体" panose="02010600030101010101" pitchFamily="2" charset="-122"/>
              </a:rPr>
              <a:t>This will lead to a larger export and exportable surplus of SFO which again will put pressure on the oil price, and as mentioned earlier might pressure the EU CMX down </a:t>
            </a:r>
          </a:p>
        </p:txBody>
      </p:sp>
    </p:spTree>
    <p:extLst>
      <p:ext uri="{BB962C8B-B14F-4D97-AF65-F5344CB8AC3E}">
        <p14:creationId xmlns:p14="http://schemas.microsoft.com/office/powerpoint/2010/main" val="3074442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the moment CMX in EU is very decent, and crushers are happy to run on SFS.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the moment the SFS CMX is relatively similar to RS for costal plants (considering costs) on OND, but for JFM SFS outperforms RS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However, without a doubt, the best CMX is if you run on US beans, the CMX at this point is above USD 70. Thanks to the trade war between US and China creating a massive price disparity between South American and US origin beans for all countries except China</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Due to the bumper crops in RUS and UKR we would not expect the EU SFS CMX to remain this good</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SFO market will most likely feel the pressure from oil flowing out of RUS+UKR which will cause the EU CMX to slowly grind lower</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0499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SBO - argentina</a:t>
            </a:r>
          </a:p>
          <a:p>
            <a:r>
              <a:rPr lang="it-IT" sz="1200" kern="1200" dirty="0">
                <a:solidFill>
                  <a:schemeClr val="tx1"/>
                </a:solidFill>
                <a:effectLst/>
                <a:latin typeface="+mn-lt"/>
                <a:ea typeface="+mn-ea"/>
                <a:cs typeface="+mn-cs"/>
              </a:rPr>
              <a:t>SFO - Ukraine</a:t>
            </a:r>
          </a:p>
          <a:p>
            <a:r>
              <a:rPr lang="it-IT" sz="1200" kern="1200" dirty="0">
                <a:solidFill>
                  <a:schemeClr val="tx1"/>
                </a:solidFill>
                <a:effectLst/>
                <a:latin typeface="+mn-lt"/>
                <a:ea typeface="+mn-ea"/>
                <a:cs typeface="+mn-cs"/>
              </a:rPr>
              <a:t>RSO - Europe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Relative values speak against RSO consumption, RSO has been steadily increasing for the past 6 months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SBO has steadily declined during the same timespan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SFO finds itself in the middle looking attractive vs RSO and should slowly buy </a:t>
            </a:r>
            <a:r>
              <a:rPr lang="en-US" altLang="en-US" dirty="0" err="1">
                <a:ea typeface="宋体" panose="02010600030101010101" pitchFamily="2" charset="-122"/>
              </a:rPr>
              <a:t>marketshare</a:t>
            </a:r>
            <a:r>
              <a:rPr lang="en-US" altLang="en-US" dirty="0">
                <a:ea typeface="宋体" panose="02010600030101010101" pitchFamily="2" charset="-122"/>
              </a:rPr>
              <a:t>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Palm cheapest </a:t>
            </a:r>
          </a:p>
          <a:p>
            <a:pPr marL="171450" indent="-171450">
              <a:buFontTx/>
              <a:buChar char="•"/>
            </a:pPr>
            <a:endParaRPr lang="en-US" altLang="en-US" dirty="0">
              <a:ea typeface="宋体" panose="02010600030101010101" pitchFamily="2" charset="-122"/>
            </a:endParaRPr>
          </a:p>
        </p:txBody>
      </p:sp>
    </p:spTree>
    <p:extLst>
      <p:ext uri="{BB962C8B-B14F-4D97-AF65-F5344CB8AC3E}">
        <p14:creationId xmlns:p14="http://schemas.microsoft.com/office/powerpoint/2010/main" val="2122850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ea typeface="宋体" panose="02010600030101010101" pitchFamily="2" charset="-122"/>
              </a:rPr>
              <a:t>Palm oil </a:t>
            </a:r>
            <a:r>
              <a:rPr lang="en-US" altLang="en-US" dirty="0" err="1">
                <a:ea typeface="宋体" panose="02010600030101010101" pitchFamily="2" charset="-122"/>
              </a:rPr>
              <a:t>SnD</a:t>
            </a:r>
            <a:r>
              <a:rPr lang="en-US" altLang="en-US" dirty="0">
                <a:ea typeface="宋体" panose="02010600030101010101" pitchFamily="2" charset="-122"/>
              </a:rPr>
              <a:t> is heavy as the world is much more interested in Meals vs Oils lately</a:t>
            </a:r>
          </a:p>
          <a:p>
            <a:pPr marL="171450" indent="-171450">
              <a:buFontTx/>
              <a:buChar char="•"/>
            </a:pPr>
            <a:r>
              <a:rPr lang="en-US" altLang="en-US" dirty="0">
                <a:ea typeface="宋体" panose="02010600030101010101" pitchFamily="2" charset="-122"/>
              </a:rPr>
              <a:t>Coming years production is slightly higher vs LY and INDO and MAL stocks will be very high OND</a:t>
            </a:r>
          </a:p>
          <a:p>
            <a:pPr marL="171450" indent="-171450">
              <a:buFontTx/>
              <a:buChar char="•"/>
            </a:pPr>
            <a:r>
              <a:rPr lang="en-US" altLang="en-US" dirty="0">
                <a:ea typeface="宋体" panose="02010600030101010101" pitchFamily="2" charset="-122"/>
              </a:rPr>
              <a:t>This will change going into Jan-Jun </a:t>
            </a:r>
            <a:r>
              <a:rPr lang="en-US" altLang="en-US" dirty="0" err="1">
                <a:ea typeface="宋体" panose="02010600030101010101" pitchFamily="2" charset="-122"/>
              </a:rPr>
              <a:t>whenre</a:t>
            </a:r>
            <a:r>
              <a:rPr lang="en-US" altLang="en-US" dirty="0">
                <a:ea typeface="宋体" panose="02010600030101010101" pitchFamily="2" charset="-122"/>
              </a:rPr>
              <a:t> stocks will significantly decline and also below LY Palm stocks</a:t>
            </a:r>
          </a:p>
          <a:p>
            <a:pPr marL="171450" indent="-171450">
              <a:buFontTx/>
              <a:buChar char="•"/>
            </a:pPr>
            <a:r>
              <a:rPr lang="en-US" altLang="en-US" dirty="0">
                <a:ea typeface="宋体" panose="02010600030101010101" pitchFamily="2" charset="-122"/>
              </a:rPr>
              <a:t>At the moment Palm is the cheapest oil in the market and PME imports into EU is very profitable. Comparatively import margins for SME is -100 USD / MT</a:t>
            </a:r>
          </a:p>
        </p:txBody>
      </p:sp>
    </p:spTree>
    <p:extLst>
      <p:ext uri="{BB962C8B-B14F-4D97-AF65-F5344CB8AC3E}">
        <p14:creationId xmlns:p14="http://schemas.microsoft.com/office/powerpoint/2010/main" val="4276657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ea typeface="宋体" panose="02010600030101010101" pitchFamily="2" charset="-122"/>
              </a:rPr>
              <a:t>Stable bio-diesel use, no large </a:t>
            </a:r>
          </a:p>
          <a:p>
            <a:pPr marL="171450" indent="-171450">
              <a:buFontTx/>
              <a:buChar char="•"/>
            </a:pPr>
            <a:r>
              <a:rPr lang="en-US" altLang="en-US" dirty="0">
                <a:ea typeface="宋体" panose="02010600030101010101" pitchFamily="2" charset="-122"/>
              </a:rPr>
              <a:t>SFO based Methyl ester – low at only 2.3% of overall blend</a:t>
            </a:r>
          </a:p>
          <a:p>
            <a:pPr marL="171450" indent="-171450">
              <a:buFontTx/>
              <a:buChar char="•"/>
            </a:pPr>
            <a:r>
              <a:rPr lang="en-US" altLang="en-US" dirty="0">
                <a:ea typeface="宋体" panose="02010600030101010101" pitchFamily="2" charset="-122"/>
              </a:rPr>
              <a:t>Only possible in south such as </a:t>
            </a:r>
            <a:r>
              <a:rPr lang="en-US" altLang="en-US" dirty="0" err="1">
                <a:ea typeface="宋体" panose="02010600030101010101" pitchFamily="2" charset="-122"/>
              </a:rPr>
              <a:t>spain+southenr</a:t>
            </a:r>
            <a:r>
              <a:rPr lang="en-US" altLang="en-US" dirty="0">
                <a:ea typeface="宋体" panose="02010600030101010101" pitchFamily="2" charset="-122"/>
              </a:rPr>
              <a:t> </a:t>
            </a:r>
            <a:r>
              <a:rPr lang="en-US" altLang="en-US" dirty="0" err="1">
                <a:ea typeface="宋体" panose="02010600030101010101" pitchFamily="2" charset="-122"/>
              </a:rPr>
              <a:t>France+Portugal</a:t>
            </a:r>
            <a:r>
              <a:rPr lang="en-US" altLang="en-US" dirty="0">
                <a:ea typeface="宋体" panose="02010600030101010101" pitchFamily="2" charset="-122"/>
              </a:rPr>
              <a:t> due to high freezing point</a:t>
            </a:r>
          </a:p>
          <a:p>
            <a:pPr marL="171450" indent="-171450">
              <a:buFontTx/>
              <a:buChar char="•"/>
            </a:pPr>
            <a:r>
              <a:rPr lang="en-US" altLang="en-US" dirty="0">
                <a:ea typeface="宋体" panose="02010600030101010101" pitchFamily="2" charset="-122"/>
              </a:rPr>
              <a:t>In terms of global SFO the use in bio-diesel is very low in %, but can easily change the end stocks fully if incorporated more</a:t>
            </a:r>
          </a:p>
          <a:p>
            <a:pPr marL="171450" indent="-171450">
              <a:buFontTx/>
              <a:buChar char="•"/>
            </a:pPr>
            <a:r>
              <a:rPr lang="en-US" altLang="en-US" dirty="0">
                <a:ea typeface="宋体" panose="02010600030101010101" pitchFamily="2" charset="-122"/>
              </a:rPr>
              <a:t>SME in this case is largely ARGY origin, which will fall away due to changes in the ARGY export duty. Previously AGRY SME was cheaper than SBO due to export tax differential. As taxes incentivized local SME production vs SBO export</a:t>
            </a:r>
          </a:p>
          <a:p>
            <a:pPr marL="171450" indent="-171450">
              <a:buFontTx/>
              <a:buChar char="•"/>
            </a:pPr>
            <a:r>
              <a:rPr lang="en-US" altLang="en-US" dirty="0">
                <a:ea typeface="宋体" panose="02010600030101010101" pitchFamily="2" charset="-122"/>
              </a:rPr>
              <a:t>With the new and more similar taxes on SBO (25%) and SME (18%) + 4 peso per USD additional tax ARGY SME is USD 100+/mt away form calculating and will fall out of the blend</a:t>
            </a:r>
          </a:p>
          <a:p>
            <a:pPr marL="171450" indent="-171450">
              <a:buFontTx/>
              <a:buChar char="•"/>
            </a:pPr>
            <a:r>
              <a:rPr lang="en-US" altLang="en-US" dirty="0">
                <a:ea typeface="宋体" panose="02010600030101010101" pitchFamily="2" charset="-122"/>
              </a:rPr>
              <a:t>This will be largely substituted by RSO while RSO in food consumption will be partially compensated by US origin SBO and Palm oil</a:t>
            </a:r>
          </a:p>
          <a:p>
            <a:pPr marL="171450" indent="-171450">
              <a:buFontTx/>
              <a:buChar char="•"/>
            </a:pPr>
            <a:r>
              <a:rPr lang="en-US" altLang="en-US" dirty="0">
                <a:ea typeface="宋体" panose="02010600030101010101" pitchFamily="2" charset="-122"/>
              </a:rPr>
              <a:t>SME is </a:t>
            </a:r>
            <a:r>
              <a:rPr lang="en-US" altLang="en-US" dirty="0" err="1">
                <a:ea typeface="宋体" panose="02010600030101010101" pitchFamily="2" charset="-122"/>
              </a:rPr>
              <a:t>rplaced</a:t>
            </a:r>
            <a:r>
              <a:rPr lang="en-US" altLang="en-US" dirty="0">
                <a:ea typeface="宋体" panose="02010600030101010101" pitchFamily="2" charset="-122"/>
              </a:rPr>
              <a:t> by RME which comes from 1 unit RSO + 0.12 unit ethanol = 1 unit RME + 0.1 unit Methyl ester (SOLD SEPARATELY)</a:t>
            </a:r>
          </a:p>
          <a:p>
            <a:pPr marL="171450" indent="-171450">
              <a:buFontTx/>
              <a:buChar char="•"/>
            </a:pPr>
            <a:r>
              <a:rPr lang="en-US" sz="1200" kern="1200" dirty="0">
                <a:solidFill>
                  <a:schemeClr val="tx1"/>
                </a:solidFill>
                <a:effectLst/>
                <a:latin typeface="+mn-lt"/>
                <a:ea typeface="+mn-ea"/>
                <a:cs typeface="+mn-cs"/>
              </a:rPr>
              <a:t>In Europe, RME production margins are positive for Oct and negative forward. In Fame 0 and Fame -5 blend, there is no incorporation of SME (very expensive). FAME 0 has 45% RME and FAME -5 has 85% RME. </a:t>
            </a:r>
          </a:p>
          <a:p>
            <a:pPr marL="171450" indent="-171450">
              <a:buFontTx/>
              <a:buChar char="•"/>
            </a:pPr>
            <a:r>
              <a:rPr lang="en-US" sz="1200" kern="1200" dirty="0">
                <a:solidFill>
                  <a:schemeClr val="tx1"/>
                </a:solidFill>
                <a:effectLst/>
                <a:latin typeface="+mn-lt"/>
                <a:ea typeface="+mn-ea"/>
                <a:cs typeface="+mn-cs"/>
              </a:rPr>
              <a:t>PME import margins into Europe are +80 USD for Oct, but decline sharply in Nov/Dec due to winter months.</a:t>
            </a:r>
          </a:p>
          <a:p>
            <a:pPr marL="171450" indent="-171450">
              <a:buFontTx/>
              <a:buChar char="•"/>
            </a:pPr>
            <a:r>
              <a:rPr lang="en-US" sz="1200" kern="1200" dirty="0">
                <a:solidFill>
                  <a:schemeClr val="tx1"/>
                </a:solidFill>
                <a:effectLst/>
                <a:latin typeface="+mn-lt"/>
                <a:ea typeface="+mn-ea"/>
                <a:cs typeface="+mn-cs"/>
              </a:rPr>
              <a:t>If RSO is 80+ USD premium to SFO – southern areas might incorporate SFO in the blend quickly increasing demand</a:t>
            </a:r>
          </a:p>
          <a:p>
            <a:pPr marL="171450" indent="-171450">
              <a:buFontTx/>
              <a:buChar char="•"/>
            </a:pPr>
            <a:endParaRPr lang="en-US" altLang="en-US" dirty="0">
              <a:ea typeface="宋体" panose="02010600030101010101" pitchFamily="2" charset="-122"/>
            </a:endParaRPr>
          </a:p>
          <a:p>
            <a:pPr marL="171450" indent="-171450">
              <a:buFontTx/>
              <a:buChar char="•"/>
            </a:pPr>
            <a:endParaRPr lang="en-US" altLang="en-US" dirty="0">
              <a:ea typeface="宋体" panose="02010600030101010101" pitchFamily="2" charset="-122"/>
            </a:endParaRPr>
          </a:p>
        </p:txBody>
      </p:sp>
    </p:spTree>
    <p:extLst>
      <p:ext uri="{BB962C8B-B14F-4D97-AF65-F5344CB8AC3E}">
        <p14:creationId xmlns:p14="http://schemas.microsoft.com/office/powerpoint/2010/main" val="2596804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Due to trade war China will minimize SBS imports from the US wile maximizing all other origins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This has supported Canola and even EU RS as the market expects China to switch in big scale to other sources of protein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China can only import from certified plants – right after the trade war talks China certified 17 UKR crush plants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If trade war goes on it should be supportive for SFS as China could show more interest in SFM provide prices are competitive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indent="-171450">
              <a:buFontTx/>
              <a:buChar char="•"/>
            </a:pPr>
            <a:endParaRPr lang="en-US" altLang="en-US" dirty="0">
              <a:ea typeface="宋体" panose="02010600030101010101" pitchFamily="2" charset="-122"/>
            </a:endParaRPr>
          </a:p>
        </p:txBody>
      </p:sp>
    </p:spTree>
    <p:extLst>
      <p:ext uri="{BB962C8B-B14F-4D97-AF65-F5344CB8AC3E}">
        <p14:creationId xmlns:p14="http://schemas.microsoft.com/office/powerpoint/2010/main" val="683627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sz="1200" kern="1200" dirty="0">
                <a:solidFill>
                  <a:schemeClr val="tx1"/>
                </a:solidFill>
                <a:effectLst/>
                <a:latin typeface="+mn-lt"/>
                <a:ea typeface="+mn-ea"/>
                <a:cs typeface="+mn-cs"/>
              </a:rPr>
              <a:t>World production is bouncing back towards 351mmt and thereby increasing 8%</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sz="1200" kern="1200" dirty="0">
                <a:solidFill>
                  <a:schemeClr val="tx1"/>
                </a:solidFill>
                <a:effectLst/>
                <a:latin typeface="+mn-lt"/>
                <a:ea typeface="+mn-ea"/>
                <a:cs typeface="+mn-cs"/>
              </a:rPr>
              <a:t>Mainly on the back of ARG +17mmt (+48%) and USA +7mmt (+6%)</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alt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alt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7404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Conditions were not ideal in Europe with excess of moisture and overall lower area than last year during planting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Conditions in Ukraine and Russia were good, thanks to timely rains and massive area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market is expecting a bumper crop putting the oil market under pressure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overall sentiment is bearish – definitively feels like a buyers market with S.EU origins bidding  far below replacement FS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However, discounts to other oilseeds are large and consumption should adjust somewhat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While RS and SBS had an extremely volatile summer price wise - SFS didn’t rally and didn’t decrease drastically either before the past 3 weeks</a:t>
            </a:r>
          </a:p>
        </p:txBody>
      </p:sp>
    </p:spTree>
    <p:extLst>
      <p:ext uri="{BB962C8B-B14F-4D97-AF65-F5344CB8AC3E}">
        <p14:creationId xmlns:p14="http://schemas.microsoft.com/office/powerpoint/2010/main" val="251139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sz="1200" kern="1200" dirty="0">
                <a:solidFill>
                  <a:schemeClr val="tx1"/>
                </a:solidFill>
                <a:effectLst/>
                <a:latin typeface="+mn-lt"/>
                <a:ea typeface="+mn-ea"/>
                <a:cs typeface="+mn-cs"/>
              </a:rPr>
              <a:t>Meal demand </a:t>
            </a:r>
            <a:r>
              <a:rPr lang="en-US" altLang="en-US" sz="1200" kern="1200">
                <a:solidFill>
                  <a:schemeClr val="tx1"/>
                </a:solidFill>
                <a:effectLst/>
                <a:latin typeface="+mn-lt"/>
                <a:ea typeface="+mn-ea"/>
                <a:cs typeface="+mn-cs"/>
              </a:rPr>
              <a:t>remains storing, </a:t>
            </a:r>
            <a:r>
              <a:rPr lang="en-US" altLang="en-US" sz="1200" kern="1200" dirty="0">
                <a:solidFill>
                  <a:schemeClr val="tx1"/>
                </a:solidFill>
                <a:effectLst/>
                <a:latin typeface="+mn-lt"/>
                <a:ea typeface="+mn-ea"/>
                <a:cs typeface="+mn-cs"/>
              </a:rPr>
              <a:t>oilshare is historically low and the world has to much oil. Seeds are processed for meal and proteins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sz="1200" kern="1200" dirty="0">
                <a:solidFill>
                  <a:schemeClr val="tx1"/>
                </a:solidFill>
                <a:effectLst/>
                <a:latin typeface="+mn-lt"/>
                <a:ea typeface="+mn-ea"/>
                <a:cs typeface="+mn-cs"/>
              </a:rPr>
              <a:t>The large question is how much SBM china will take, USDA anticipates a 4% increase but it is very unsure how much substitution we will see to other meals such as canola meal, SFM and so fourth</a:t>
            </a:r>
            <a:endParaRPr lang="en-US" altLang="en-US" dirty="0">
              <a:ea typeface="宋体" panose="02010600030101010101" pitchFamily="2" charset="-122"/>
            </a:endParaRPr>
          </a:p>
        </p:txBody>
      </p:sp>
    </p:spTree>
    <p:extLst>
      <p:ext uri="{BB962C8B-B14F-4D97-AF65-F5344CB8AC3E}">
        <p14:creationId xmlns:p14="http://schemas.microsoft.com/office/powerpoint/2010/main" val="2550890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ea typeface="宋体" panose="02010600030101010101" pitchFamily="2" charset="-122"/>
              </a:rPr>
              <a:t>We started with 22.2mmt crop in Canada, but have cut 1mmt over the course of the growing season</a:t>
            </a:r>
          </a:p>
          <a:p>
            <a:pPr marL="628650" lvl="1" indent="-171450">
              <a:buFontTx/>
              <a:buChar char="•"/>
            </a:pPr>
            <a:r>
              <a:rPr lang="en-US" altLang="en-US" dirty="0">
                <a:ea typeface="宋体" panose="02010600030101010101" pitchFamily="2" charset="-122"/>
              </a:rPr>
              <a:t>We had delayed plantings </a:t>
            </a:r>
          </a:p>
          <a:p>
            <a:pPr marL="628650" lvl="1" indent="-171450">
              <a:buFontTx/>
              <a:buChar char="•"/>
            </a:pPr>
            <a:r>
              <a:rPr lang="en-US" altLang="en-US" dirty="0">
                <a:ea typeface="宋体" panose="02010600030101010101" pitchFamily="2" charset="-122"/>
              </a:rPr>
              <a:t>and then hot and dry, </a:t>
            </a:r>
          </a:p>
          <a:p>
            <a:pPr marL="628650" lvl="1" indent="-171450">
              <a:buFontTx/>
              <a:buChar char="•"/>
            </a:pPr>
            <a:r>
              <a:rPr lang="en-US" altLang="en-US" dirty="0">
                <a:ea typeface="宋体" panose="02010600030101010101" pitchFamily="2" charset="-122"/>
              </a:rPr>
              <a:t>and now finally frost and snow</a:t>
            </a:r>
          </a:p>
          <a:p>
            <a:pPr marL="171450" lvl="0" indent="-171450">
              <a:buFontTx/>
              <a:buChar char="•"/>
            </a:pPr>
            <a:r>
              <a:rPr lang="en-US" altLang="en-US" dirty="0">
                <a:ea typeface="宋体" panose="02010600030101010101" pitchFamily="2" charset="-122"/>
              </a:rPr>
              <a:t>C/O and stocks to use still looks healthy. Farmers focusing on selling wheat and canola remains muted</a:t>
            </a:r>
          </a:p>
          <a:p>
            <a:pPr marL="171450" indent="-171450">
              <a:buFontTx/>
              <a:buChar char="•"/>
            </a:pPr>
            <a:r>
              <a:rPr lang="en-US" altLang="en-US" dirty="0">
                <a:ea typeface="宋体" panose="02010600030101010101" pitchFamily="2" charset="-122"/>
              </a:rPr>
              <a:t>40-50% of the crop is still standing in the fields and snow would be a major problem especially for the parts already swathed </a:t>
            </a:r>
          </a:p>
        </p:txBody>
      </p:sp>
    </p:spTree>
    <p:extLst>
      <p:ext uri="{BB962C8B-B14F-4D97-AF65-F5344CB8AC3E}">
        <p14:creationId xmlns:p14="http://schemas.microsoft.com/office/powerpoint/2010/main" val="578994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ea typeface="宋体" panose="02010600030101010101" pitchFamily="2" charset="-122"/>
              </a:rPr>
              <a:t>Initially crop was massive and C/O would have been very heavy</a:t>
            </a:r>
          </a:p>
          <a:p>
            <a:pPr marL="171450" indent="-171450">
              <a:buFontTx/>
              <a:buChar char="•"/>
            </a:pPr>
            <a:r>
              <a:rPr lang="en-US" altLang="en-US" dirty="0">
                <a:ea typeface="宋体" panose="02010600030101010101" pitchFamily="2" charset="-122"/>
              </a:rPr>
              <a:t>Then we got winter kill followed by to wet conditions especially in FRA</a:t>
            </a:r>
          </a:p>
          <a:p>
            <a:pPr marL="171450" indent="-171450">
              <a:buFontTx/>
              <a:buChar char="•"/>
            </a:pPr>
            <a:r>
              <a:rPr lang="en-US" altLang="en-US" dirty="0">
                <a:ea typeface="宋体" panose="02010600030101010101" pitchFamily="2" charset="-122"/>
              </a:rPr>
              <a:t>And after that we got the extreme dryness in FRA and GER and generally in Northern EU</a:t>
            </a:r>
          </a:p>
          <a:p>
            <a:pPr marL="171450" indent="-171450">
              <a:buFontTx/>
              <a:buChar char="•"/>
            </a:pPr>
            <a:r>
              <a:rPr lang="en-US" altLang="en-US" dirty="0">
                <a:ea typeface="宋体" panose="02010600030101010101" pitchFamily="2" charset="-122"/>
              </a:rPr>
              <a:t>This lead to the decline of 2.5mmt or -13% over just 4 months</a:t>
            </a:r>
          </a:p>
          <a:p>
            <a:pPr marL="171450" indent="-171450">
              <a:buFontTx/>
              <a:buChar char="•"/>
            </a:pPr>
            <a:r>
              <a:rPr lang="en-US" altLang="en-US" dirty="0">
                <a:ea typeface="宋体" panose="02010600030101010101" pitchFamily="2" charset="-122"/>
              </a:rPr>
              <a:t>Luckily, SBS CMX is very high and lead to crush with switch lines switching – and awe therefore still have a comfortable stocks to use in the forecast </a:t>
            </a:r>
          </a:p>
          <a:p>
            <a:pPr marL="171450" indent="-171450">
              <a:buFontTx/>
              <a:buChar char="•"/>
            </a:pPr>
            <a:endParaRPr lang="en-US" altLang="en-US" dirty="0">
              <a:ea typeface="宋体" panose="02010600030101010101" pitchFamily="2" charset="-122"/>
            </a:endParaRPr>
          </a:p>
          <a:p>
            <a:pPr marL="171450" indent="-171450">
              <a:buFontTx/>
              <a:buChar char="•"/>
            </a:pPr>
            <a:endParaRPr lang="en-US" altLang="en-US" dirty="0">
              <a:ea typeface="宋体" panose="02010600030101010101" pitchFamily="2" charset="-122"/>
            </a:endParaRPr>
          </a:p>
        </p:txBody>
      </p:sp>
    </p:spTree>
    <p:extLst>
      <p:ext uri="{BB962C8B-B14F-4D97-AF65-F5344CB8AC3E}">
        <p14:creationId xmlns:p14="http://schemas.microsoft.com/office/powerpoint/2010/main" val="2414047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ea typeface="宋体" panose="02010600030101010101" pitchFamily="2" charset="-122"/>
              </a:rPr>
              <a:t>At the moment we have massive turbulences in both currencies and trade flows. The most notable change is between US and China</a:t>
            </a:r>
          </a:p>
          <a:p>
            <a:pPr marL="171450" indent="-171450">
              <a:buFontTx/>
              <a:buChar char="•"/>
            </a:pPr>
            <a:r>
              <a:rPr lang="en-US" altLang="en-US" dirty="0">
                <a:ea typeface="宋体" panose="02010600030101010101" pitchFamily="2" charset="-122"/>
              </a:rPr>
              <a:t>It all started with steel and aluminum tariffs but escalated quickly </a:t>
            </a:r>
          </a:p>
          <a:p>
            <a:pPr marL="171450" indent="-171450">
              <a:buFontTx/>
              <a:buChar char="•"/>
            </a:pPr>
            <a:r>
              <a:rPr lang="en-US" altLang="en-US" dirty="0">
                <a:ea typeface="宋体" panose="02010600030101010101" pitchFamily="2" charset="-122"/>
              </a:rPr>
              <a:t>China wowed to include SBS in retaliation</a:t>
            </a:r>
          </a:p>
          <a:p>
            <a:pPr marL="171450" indent="-171450">
              <a:buFontTx/>
              <a:buChar char="•"/>
            </a:pPr>
            <a:r>
              <a:rPr lang="en-US" altLang="en-US" dirty="0">
                <a:ea typeface="宋体" panose="02010600030101010101" pitchFamily="2" charset="-122"/>
              </a:rPr>
              <a:t>USA moved forward 29</a:t>
            </a:r>
            <a:r>
              <a:rPr lang="en-US" altLang="en-US" baseline="30000" dirty="0">
                <a:ea typeface="宋体" panose="02010600030101010101" pitchFamily="2" charset="-122"/>
              </a:rPr>
              <a:t>th</a:t>
            </a:r>
            <a:r>
              <a:rPr lang="en-US" altLang="en-US" dirty="0">
                <a:ea typeface="宋体" panose="02010600030101010101" pitchFamily="2" charset="-122"/>
              </a:rPr>
              <a:t> of May with the first 25% tariff on 50 billion USD worth of imports</a:t>
            </a:r>
          </a:p>
          <a:p>
            <a:pPr marL="171450" indent="-171450">
              <a:buFontTx/>
              <a:buChar char="•"/>
            </a:pPr>
            <a:r>
              <a:rPr lang="en-US" altLang="en-US" dirty="0">
                <a:ea typeface="宋体" panose="02010600030101010101" pitchFamily="2" charset="-122"/>
              </a:rPr>
              <a:t>China moved as well and SBS has declined 21% since then. However also due to favorable growing conditions and good yields</a:t>
            </a:r>
          </a:p>
          <a:p>
            <a:pPr marL="171450" indent="-171450">
              <a:buFontTx/>
              <a:buChar char="•"/>
            </a:pPr>
            <a:r>
              <a:rPr lang="en-US" altLang="en-US" dirty="0">
                <a:ea typeface="宋体" panose="02010600030101010101" pitchFamily="2" charset="-122"/>
              </a:rPr>
              <a:t>Just this week Trump announced to move forward with 10% import tariffs on additional 200 billion USD worth of imports</a:t>
            </a:r>
          </a:p>
          <a:p>
            <a:pPr marL="628650" lvl="1" indent="-171450">
              <a:buFontTx/>
              <a:buChar char="•"/>
            </a:pPr>
            <a:r>
              <a:rPr lang="en-US" altLang="en-US" dirty="0">
                <a:ea typeface="宋体" panose="02010600030101010101" pitchFamily="2" charset="-122"/>
              </a:rPr>
              <a:t>China will retaliate with tariffs on 60 billion USD worth of goods from September 24</a:t>
            </a:r>
            <a:r>
              <a:rPr lang="en-US" altLang="en-US" baseline="30000" dirty="0">
                <a:ea typeface="宋体" panose="02010600030101010101" pitchFamily="2" charset="-122"/>
              </a:rPr>
              <a:t>th</a:t>
            </a:r>
            <a:r>
              <a:rPr lang="en-US" altLang="en-US" dirty="0">
                <a:ea typeface="宋体" panose="02010600030101010101" pitchFamily="2" charset="-122"/>
              </a:rPr>
              <a:t> </a:t>
            </a:r>
          </a:p>
          <a:p>
            <a:pPr marL="171450" lvl="0" indent="-171450">
              <a:buFontTx/>
              <a:buChar char="•"/>
            </a:pPr>
            <a:r>
              <a:rPr lang="en-US" altLang="en-US" dirty="0">
                <a:ea typeface="宋体" panose="02010600030101010101" pitchFamily="2" charset="-122"/>
              </a:rPr>
              <a:t>Difficult to say where this will go now, as its only up to politics to change the world trade flows</a:t>
            </a:r>
          </a:p>
        </p:txBody>
      </p:sp>
    </p:spTree>
    <p:extLst>
      <p:ext uri="{BB962C8B-B14F-4D97-AF65-F5344CB8AC3E}">
        <p14:creationId xmlns:p14="http://schemas.microsoft.com/office/powerpoint/2010/main" val="4151451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ltLang="en-US" dirty="0">
              <a:ea typeface="宋体" panose="02010600030101010101" pitchFamily="2" charset="-122"/>
            </a:endParaRPr>
          </a:p>
        </p:txBody>
      </p:sp>
    </p:spTree>
    <p:extLst>
      <p:ext uri="{BB962C8B-B14F-4D97-AF65-F5344CB8AC3E}">
        <p14:creationId xmlns:p14="http://schemas.microsoft.com/office/powerpoint/2010/main" val="342685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INITIAL talks of switch from barley to SFS in magnitude of +10%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Reason: barley and yellow peas sowing window missed as temperatures were below normal in </a:t>
            </a:r>
            <a:r>
              <a:rPr lang="en-US" sz="1200" kern="1200" dirty="0" err="1">
                <a:solidFill>
                  <a:schemeClr val="tx1"/>
                </a:solidFill>
                <a:effectLst/>
                <a:latin typeface="+mn-lt"/>
                <a:ea typeface="+mn-ea"/>
                <a:cs typeface="+mn-cs"/>
              </a:rPr>
              <a:t>Mch</a:t>
            </a:r>
            <a:r>
              <a:rPr lang="en-US" sz="1200" kern="1200" dirty="0">
                <a:solidFill>
                  <a:schemeClr val="tx1"/>
                </a:solidFill>
                <a:effectLst/>
                <a:latin typeface="+mn-lt"/>
                <a:ea typeface="+mn-ea"/>
                <a:cs typeface="+mn-cs"/>
              </a:rPr>
              <a:t> and fast temperature hike expected 1H Apr</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increased the risk of low barley yields and farmers could have skipped planting and chosen to plant sun OR corn later in April/May.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Additionally: fields planned for SBS could have been switched to SFS and corn due to export VAT coming into effect Sep 2018.</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100% </a:t>
            </a:r>
            <a:r>
              <a:rPr lang="en-US" dirty="0"/>
              <a:t>ROI for farmers planting SFS during planting window</a:t>
            </a:r>
          </a:p>
          <a:p>
            <a:pPr marL="171450" indent="-171450">
              <a:buFont typeface="Arial" panose="020B0604020202020204" pitchFamily="34" charset="0"/>
              <a:buChar char="•"/>
            </a:pPr>
            <a:r>
              <a:rPr lang="en-US" dirty="0"/>
              <a:t>Finally acreage increased by 1%</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200" kern="1200" dirty="0">
                <a:solidFill>
                  <a:schemeClr val="tx1"/>
                </a:solidFill>
                <a:effectLst/>
                <a:latin typeface="+mn-lt"/>
                <a:ea typeface="+mn-ea"/>
                <a:cs typeface="+mn-cs"/>
              </a:rPr>
              <a:t>upside was limited by crop rotation and already high share of SFS </a:t>
            </a:r>
          </a:p>
          <a:p>
            <a:pPr marL="171450" lvl="0" indent="-171450">
              <a:buFont typeface="Arial" panose="020B0604020202020204" pitchFamily="34" charset="0"/>
              <a:buChar char="•"/>
            </a:pPr>
            <a:r>
              <a:rPr lang="en-US" dirty="0"/>
              <a:t>Winter lasted long and planting was delayed – finally conditions were great as needed rains came </a:t>
            </a:r>
          </a:p>
          <a:p>
            <a:pPr marL="628650" lvl="1" indent="-171450">
              <a:buFont typeface="Arial" panose="020B0604020202020204" pitchFamily="34" charset="0"/>
              <a:buChar char="•"/>
            </a:pPr>
            <a:r>
              <a:rPr lang="en-US" dirty="0"/>
              <a:t>Forecasts: yields 8%, crush 6%, exports multiplying X4, C/O unchanged</a:t>
            </a:r>
          </a:p>
          <a:p>
            <a:pPr marL="171450" lvl="0" indent="-171450">
              <a:buFont typeface="Arial" panose="020B0604020202020204" pitchFamily="34" charset="0"/>
              <a:buChar char="•"/>
            </a:pPr>
            <a:r>
              <a:rPr lang="en-SG" sz="1200" kern="1200" dirty="0">
                <a:solidFill>
                  <a:schemeClr val="tx1"/>
                </a:solidFill>
                <a:effectLst/>
                <a:latin typeface="+mn-lt"/>
                <a:ea typeface="+mn-ea"/>
                <a:cs typeface="+mn-cs"/>
              </a:rPr>
              <a:t>For the future crops: lately the ROI is either the highest, or close to it, so crop rotations are maxed out, would lead to large switches if ROI declines vs other crops</a:t>
            </a:r>
            <a:endParaRPr lang="LID4096" dirty="0"/>
          </a:p>
        </p:txBody>
      </p:sp>
    </p:spTree>
    <p:extLst>
      <p:ext uri="{BB962C8B-B14F-4D97-AF65-F5344CB8AC3E}">
        <p14:creationId xmlns:p14="http://schemas.microsoft.com/office/powerpoint/2010/main" val="1792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kern="1200" dirty="0">
                <a:solidFill>
                  <a:schemeClr val="tx1"/>
                </a:solidFill>
                <a:effectLst/>
                <a:latin typeface="+mn-lt"/>
                <a:ea typeface="+mn-ea"/>
                <a:cs typeface="+mn-cs"/>
              </a:rPr>
              <a:t>Seasonality: driven by crush capacity early on and seed availability later in the season.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200" kern="1200" dirty="0">
                <a:solidFill>
                  <a:schemeClr val="tx1"/>
                </a:solidFill>
                <a:effectLst/>
                <a:latin typeface="+mn-lt"/>
                <a:ea typeface="+mn-ea"/>
                <a:cs typeface="+mn-cs"/>
              </a:rPr>
              <a:t>At the moment crush capacity and the harvest speed determines the price and we are in the period where the seasonal low is generally found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200" kern="1200" dirty="0">
                <a:solidFill>
                  <a:schemeClr val="tx1"/>
                </a:solidFill>
                <a:effectLst/>
                <a:latin typeface="+mn-lt"/>
                <a:ea typeface="+mn-ea"/>
                <a:cs typeface="+mn-cs"/>
              </a:rPr>
              <a:t>At the moment </a:t>
            </a:r>
            <a:r>
              <a:rPr lang="en-US" sz="1200" kern="1200" dirty="0">
                <a:solidFill>
                  <a:schemeClr val="tx1"/>
                </a:solidFill>
                <a:effectLst/>
                <a:latin typeface="+mn-lt"/>
                <a:ea typeface="+mn-ea"/>
                <a:cs typeface="+mn-cs"/>
              </a:rPr>
              <a:t>30% crop is harvested (4.4 MMT out of 14.7 MMT crop).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Average yield pretty unchanged at 2.06 mt/ha.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Farmer selling is low at 600-700 KMT. It is expected to pick up, but yet slower pace than previous years as farmers are not happy with current prices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Daily farmer selling around the country at 20-25k.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Earlier rains shall slow down harvest pace a bit, but this supports winter rapeseed planting.</a:t>
            </a:r>
          </a:p>
          <a:p>
            <a:pPr marL="457200" lvl="1" indent="0">
              <a:buFont typeface="Arial" panose="020B0604020202020204" pitchFamily="34" charset="0"/>
              <a:buNone/>
            </a:pPr>
            <a:endParaRPr lang="LID4096" dirty="0"/>
          </a:p>
        </p:txBody>
      </p:sp>
    </p:spTree>
    <p:extLst>
      <p:ext uri="{BB962C8B-B14F-4D97-AF65-F5344CB8AC3E}">
        <p14:creationId xmlns:p14="http://schemas.microsoft.com/office/powerpoint/2010/main" val="391536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we said exports are about 4X more vs LY – about 200kmt, 99% of the UKR crop is crushed locally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Early on we can expect crush to run fully, taking advantage of harvest pressure and ample seed availability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Later on the crush pace declines as we head into the seasonal part where seed availability takes the lead. </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year the </a:t>
            </a:r>
            <a:r>
              <a:rPr lang="en-US" sz="1200" kern="1200" dirty="0" err="1">
                <a:solidFill>
                  <a:schemeClr val="tx1"/>
                </a:solidFill>
                <a:effectLst/>
                <a:latin typeface="+mn-lt"/>
                <a:ea typeface="+mn-ea"/>
                <a:cs typeface="+mn-cs"/>
              </a:rPr>
              <a:t>the</a:t>
            </a:r>
            <a:r>
              <a:rPr lang="en-US" sz="1200" kern="1200" dirty="0">
                <a:solidFill>
                  <a:schemeClr val="tx1"/>
                </a:solidFill>
                <a:effectLst/>
                <a:latin typeface="+mn-lt"/>
                <a:ea typeface="+mn-ea"/>
                <a:cs typeface="+mn-cs"/>
              </a:rPr>
              <a:t> seed availability first takes the lead around Jun/Jul/Aug</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Toward the 2H of the season crush usually is starting to slow down.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Crush margins are positive 25-35 USD gross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LID4096" dirty="0"/>
          </a:p>
        </p:txBody>
      </p:sp>
    </p:spTree>
    <p:extLst>
      <p:ext uri="{BB962C8B-B14F-4D97-AF65-F5344CB8AC3E}">
        <p14:creationId xmlns:p14="http://schemas.microsoft.com/office/powerpoint/2010/main" val="216635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Planting went well in the large picture, small increase in acreage</a:t>
            </a:r>
          </a:p>
          <a:p>
            <a:pPr marL="628650" lvl="1" indent="-171450">
              <a:buFont typeface="Arial" panose="020B0604020202020204" pitchFamily="34" charset="0"/>
              <a:buChar char="•"/>
            </a:pPr>
            <a:r>
              <a:rPr lang="en-US" dirty="0"/>
              <a:t>Waste areas of good soil moisture </a:t>
            </a:r>
          </a:p>
          <a:p>
            <a:pPr marL="628650" lvl="1" indent="-171450">
              <a:buFont typeface="Arial" panose="020B0604020202020204" pitchFamily="34" charset="0"/>
              <a:buChar char="•"/>
            </a:pPr>
            <a:r>
              <a:rPr lang="en-US" dirty="0"/>
              <a:t>Homogeneous fields during early stages and low weed pressure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crops did not experience stress during the summer vegetation either, no cracks in the field, head of plant is full,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Fit for storage in many areas </a:t>
            </a:r>
            <a:endParaRPr lang="en-US" dirty="0"/>
          </a:p>
          <a:p>
            <a:pPr marL="628650" lvl="1" indent="-171450">
              <a:buFont typeface="Arial" panose="020B0604020202020204" pitchFamily="34" charset="0"/>
              <a:buChar char="•"/>
            </a:pPr>
            <a:r>
              <a:rPr lang="en-US" dirty="0"/>
              <a:t>This leads to increase in crops of 4% to 9.2mmt. Largely attributed to the increase in yields of 3%</a:t>
            </a:r>
          </a:p>
        </p:txBody>
      </p:sp>
    </p:spTree>
    <p:extLst>
      <p:ext uri="{BB962C8B-B14F-4D97-AF65-F5344CB8AC3E}">
        <p14:creationId xmlns:p14="http://schemas.microsoft.com/office/powerpoint/2010/main" val="101445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The larger crop is mostly absorbed into the crush – which increases by 1% (in RUS 99% is crushed as well), they actually import more than they export. Significant portion consumed outside the crush (</a:t>
            </a:r>
            <a:r>
              <a:rPr lang="en-US" dirty="0" err="1"/>
              <a:t>abt</a:t>
            </a:r>
            <a:r>
              <a:rPr lang="en-US" dirty="0"/>
              <a:t> 400kmt)</a:t>
            </a:r>
          </a:p>
          <a:p>
            <a:pPr marL="628650" lvl="1" indent="-171450">
              <a:buFont typeface="Arial" panose="020B0604020202020204" pitchFamily="34" charset="0"/>
              <a:buChar char="•"/>
            </a:pPr>
            <a:r>
              <a:rPr lang="en-US" dirty="0"/>
              <a:t>Same patterns as in UKR, major crushing's early in the season Jun/Jul/Aug decreases</a:t>
            </a:r>
          </a:p>
          <a:p>
            <a:pPr marL="628650" lvl="1" indent="-171450">
              <a:buFont typeface="Arial" panose="020B0604020202020204" pitchFamily="34" charset="0"/>
              <a:buChar char="•"/>
            </a:pPr>
            <a:r>
              <a:rPr lang="en-US" dirty="0"/>
              <a:t>Almost the highest crush pace in all quarters during the past 4 seasons</a:t>
            </a:r>
          </a:p>
          <a:p>
            <a:pPr marL="628650" lvl="1" indent="-171450">
              <a:buFont typeface="Arial" panose="020B0604020202020204" pitchFamily="34" charset="0"/>
              <a:buChar char="•"/>
            </a:pPr>
            <a:r>
              <a:rPr lang="en-US" dirty="0"/>
              <a:t>Exports are also estimated to double to about 200kmt, keeping C/O at a minimal level as usual</a:t>
            </a:r>
            <a:endParaRPr lang="LID4096" dirty="0"/>
          </a:p>
          <a:p>
            <a:pPr marL="628650" lvl="1" indent="-171450">
              <a:buFont typeface="Arial" panose="020B0604020202020204" pitchFamily="34" charset="0"/>
              <a:buChar char="•"/>
            </a:pPr>
            <a:endParaRPr lang="LID4096" dirty="0"/>
          </a:p>
        </p:txBody>
      </p:sp>
    </p:spTree>
    <p:extLst>
      <p:ext uri="{BB962C8B-B14F-4D97-AF65-F5344CB8AC3E}">
        <p14:creationId xmlns:p14="http://schemas.microsoft.com/office/powerpoint/2010/main" val="234182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Yields are promising in Spain due to good rainfall early in the cycle and moderate temperatures.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Sunflower crops are struggling in FRA</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After a satisfactory start - the plants suffered from the very hot, dry weather observed since early July.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EU SFS crop will decrease by 4% due to a decrease in area</a:t>
            </a:r>
          </a:p>
          <a:p>
            <a:pPr marL="628650" lvl="1" indent="-171450">
              <a:buFont typeface="Arial" panose="020B0604020202020204" pitchFamily="34" charset="0"/>
              <a:buChar char="•"/>
            </a:pPr>
            <a:r>
              <a:rPr lang="en-US" dirty="0"/>
              <a:t>Crush will most likely be reduced by 1%</a:t>
            </a:r>
          </a:p>
          <a:p>
            <a:pPr marL="628650" lvl="1" indent="-171450">
              <a:buFont typeface="Arial" panose="020B0604020202020204" pitchFamily="34" charset="0"/>
              <a:buChar char="•"/>
            </a:pPr>
            <a:r>
              <a:rPr lang="en-US" dirty="0"/>
              <a:t>To compensate for the declining crop, imports will increase by 30% (</a:t>
            </a:r>
            <a:r>
              <a:rPr lang="en-US" dirty="0" err="1"/>
              <a:t>abt</a:t>
            </a:r>
            <a:r>
              <a:rPr lang="en-US" dirty="0"/>
              <a:t> 160kmt)</a:t>
            </a:r>
          </a:p>
          <a:p>
            <a:pPr marL="628650" lvl="1" indent="-171450">
              <a:buFont typeface="Arial" panose="020B0604020202020204" pitchFamily="34" charset="0"/>
              <a:buChar char="•"/>
            </a:pPr>
            <a:r>
              <a:rPr lang="en-US" dirty="0"/>
              <a:t>Exports will also decline by 34% (</a:t>
            </a:r>
            <a:r>
              <a:rPr lang="en-US" dirty="0" err="1"/>
              <a:t>abt</a:t>
            </a:r>
            <a:r>
              <a:rPr lang="en-US" dirty="0"/>
              <a:t> 200kmt). These 200kmt helps balance the Bsea SND, while UKR and RUS each have 200kmt more export potential, EU has almost 160kmt more need for imports and 200kmt less export potential. This compensates for all but 40kmt between these 3 majors. Should be potential for coasters both from UKR and RUS – but to early to tell for certain </a:t>
            </a:r>
          </a:p>
          <a:p>
            <a:pPr marL="628650" lvl="1" indent="-171450">
              <a:buFont typeface="Arial" panose="020B0604020202020204" pitchFamily="34" charset="0"/>
              <a:buChar char="•"/>
            </a:pPr>
            <a:endParaRPr lang="en-US" dirty="0"/>
          </a:p>
        </p:txBody>
      </p:sp>
    </p:spTree>
    <p:extLst>
      <p:ext uri="{BB962C8B-B14F-4D97-AF65-F5344CB8AC3E}">
        <p14:creationId xmlns:p14="http://schemas.microsoft.com/office/powerpoint/2010/main" val="39125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Good yields are expected in HUN, but more promising yields were expected at the end of July vs now</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Aug weather was more mixed, with temperatures sharply higher than seasonal norms and precipitation barely adequate to meet the requirements of the plants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Very difficult to move seed out along the Danube both north and south. The water level is record low (lowest in 50 years or more)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barges load 50% of normal capacity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2H Aug was hotter and drier than 1H Aug in BUL and ROU.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Abundant rain in Jun/Jul was very beneficial for sunflower crops and bridged the deficient rains in Aug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first sunflower cuts in south and central Bulgaria confirm the excellent potential expected this year</a:t>
            </a:r>
            <a:endParaRPr lang="en-US" dirty="0"/>
          </a:p>
          <a:p>
            <a:pPr marL="171450" lvl="0" indent="-171450">
              <a:buFont typeface="Arial" panose="020B0604020202020204" pitchFamily="34" charset="0"/>
              <a:buChar char="•"/>
            </a:pPr>
            <a:r>
              <a:rPr lang="en-SG" sz="1200" kern="1200" dirty="0">
                <a:solidFill>
                  <a:schemeClr val="tx1"/>
                </a:solidFill>
                <a:effectLst/>
                <a:latin typeface="+mn-lt"/>
                <a:ea typeface="+mn-ea"/>
                <a:cs typeface="+mn-cs"/>
              </a:rPr>
              <a:t>Currently we see limited harvest pressure, as rains stopped harvest for a couple days, just as it started picking up full speed and stopping the combines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August lineup was high in Romania – and FS slow due to rains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Turkey was busy with the local crop showing 0 interest for Black Sea seeds spot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Export potential of ROU / BUL close to 2mmt – this will mostly stay intra EU and work its way towards southern and north western parts of EU. Overall the crop is about 2.6mmt in ROU, 1.7mmt in BUL, 1.8mmt in HUN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Moldova can end up going towards Constanta and also to a extent towards the Bsea coaster market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LID4096" dirty="0"/>
          </a:p>
        </p:txBody>
      </p:sp>
    </p:spTree>
    <p:extLst>
      <p:ext uri="{BB962C8B-B14F-4D97-AF65-F5344CB8AC3E}">
        <p14:creationId xmlns:p14="http://schemas.microsoft.com/office/powerpoint/2010/main" val="317670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57200" y="1597841"/>
            <a:ext cx="8229600" cy="1102519"/>
          </a:xfrm>
        </p:spPr>
        <p:txBody>
          <a:bodyPr/>
          <a:lstStyle/>
          <a:p>
            <a:r>
              <a:rPr lang="fr-CH"/>
              <a:t>Cliquez et modifiez le titre</a:t>
            </a:r>
            <a:endParaRPr lang="fr-FR"/>
          </a:p>
        </p:txBody>
      </p:sp>
      <p:sp>
        <p:nvSpPr>
          <p:cNvPr id="3" name="Sous-titre 2"/>
          <p:cNvSpPr>
            <a:spLocks noGrp="1"/>
          </p:cNvSpPr>
          <p:nvPr>
            <p:ph type="subTitle" idx="1"/>
          </p:nvPr>
        </p:nvSpPr>
        <p:spPr>
          <a:xfrm>
            <a:off x="457200" y="2914650"/>
            <a:ext cx="8229600" cy="1314450"/>
          </a:xfrm>
          <a:prstGeom prst="rect">
            <a:avLst/>
          </a:prstGeo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en-US"/>
              <a:t>06/12/2018</a:t>
            </a:r>
            <a:endParaRPr lang="fr-FR"/>
          </a:p>
        </p:txBody>
      </p:sp>
      <p:sp>
        <p:nvSpPr>
          <p:cNvPr id="5" name="Espace réservé du pied de page 4"/>
          <p:cNvSpPr>
            <a:spLocks noGrp="1"/>
          </p:cNvSpPr>
          <p:nvPr>
            <p:ph type="ftr" sz="quarter" idx="11"/>
          </p:nvPr>
        </p:nvSpPr>
        <p:spPr/>
        <p:txBody>
          <a:bodyPr/>
          <a:lstStyle/>
          <a:p>
            <a:r>
              <a:rPr lang="fr-FR"/>
              <a:t>CIL - G&amp;O Research</a:t>
            </a:r>
          </a:p>
        </p:txBody>
      </p:sp>
      <p:sp>
        <p:nvSpPr>
          <p:cNvPr id="6" name="Espace réservé du numéro de diapositive 5"/>
          <p:cNvSpPr>
            <a:spLocks noGrp="1"/>
          </p:cNvSpPr>
          <p:nvPr>
            <p:ph type="sldNum" sz="quarter" idx="12"/>
          </p:nvPr>
        </p:nvSpPr>
        <p:spPr/>
        <p:txBody>
          <a:bodyPr/>
          <a:lstStyle/>
          <a:p>
            <a:fld id="{A698CAAE-1C3A-4440-A0EC-4C105A1EBCCC}" type="slidenum">
              <a:rPr lang="fr-FR" smtClean="0"/>
              <a:t>‹#›</a:t>
            </a:fld>
            <a:endParaRPr lang="fr-FR"/>
          </a:p>
        </p:txBody>
      </p:sp>
    </p:spTree>
    <p:extLst>
      <p:ext uri="{BB962C8B-B14F-4D97-AF65-F5344CB8AC3E}">
        <p14:creationId xmlns:p14="http://schemas.microsoft.com/office/powerpoint/2010/main" val="38243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19" y="204787"/>
            <a:ext cx="3008313" cy="871538"/>
          </a:xfrm>
        </p:spPr>
        <p:txBody>
          <a:bodyPr anchor="b"/>
          <a:lstStyle>
            <a:lvl1pPr algn="l">
              <a:defRPr sz="2000" b="1"/>
            </a:lvl1pPr>
          </a:lstStyle>
          <a:p>
            <a:r>
              <a:rPr lang="fr-CH" dirty="0"/>
              <a:t>Cliquez et modifiez le titre</a:t>
            </a:r>
            <a:endParaRPr lang="fr-FR" dirty="0"/>
          </a:p>
        </p:txBody>
      </p:sp>
      <p:sp>
        <p:nvSpPr>
          <p:cNvPr id="3" name="Espace réservé du contenu 2"/>
          <p:cNvSpPr>
            <a:spLocks noGrp="1"/>
          </p:cNvSpPr>
          <p:nvPr>
            <p:ph idx="1"/>
          </p:nvPr>
        </p:nvSpPr>
        <p:spPr>
          <a:xfrm>
            <a:off x="3575050" y="1193799"/>
            <a:ext cx="5111750" cy="34008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4" name="Espace réservé du texte 3"/>
          <p:cNvSpPr>
            <a:spLocks noGrp="1"/>
          </p:cNvSpPr>
          <p:nvPr>
            <p:ph type="body" sz="half" idx="2"/>
          </p:nvPr>
        </p:nvSpPr>
        <p:spPr>
          <a:xfrm>
            <a:off x="457219" y="1193799"/>
            <a:ext cx="3008313" cy="34008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r>
              <a:rPr lang="en-US"/>
              <a:t>06/12/2018</a:t>
            </a:r>
            <a:endParaRPr lang="fr-FR"/>
          </a:p>
        </p:txBody>
      </p:sp>
      <p:sp>
        <p:nvSpPr>
          <p:cNvPr id="6" name="Espace réservé du pied de page 5"/>
          <p:cNvSpPr>
            <a:spLocks noGrp="1"/>
          </p:cNvSpPr>
          <p:nvPr>
            <p:ph type="ftr" sz="quarter" idx="11"/>
          </p:nvPr>
        </p:nvSpPr>
        <p:spPr/>
        <p:txBody>
          <a:bodyPr/>
          <a:lstStyle/>
          <a:p>
            <a:r>
              <a:rPr lang="fr-FR"/>
              <a:t>CIL - G&amp;O Research</a:t>
            </a:r>
          </a:p>
        </p:txBody>
      </p:sp>
      <p:sp>
        <p:nvSpPr>
          <p:cNvPr id="7" name="Espace réservé du numéro de diapositive 6"/>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78394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3600451"/>
            <a:ext cx="8229600" cy="425054"/>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457200" y="1200173"/>
            <a:ext cx="8229600" cy="23455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457200" y="4025525"/>
            <a:ext cx="82296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r>
              <a:rPr lang="en-US"/>
              <a:t>06/12/2018</a:t>
            </a:r>
            <a:endParaRPr lang="fr-FR"/>
          </a:p>
        </p:txBody>
      </p:sp>
      <p:sp>
        <p:nvSpPr>
          <p:cNvPr id="6" name="Espace réservé du pied de page 5"/>
          <p:cNvSpPr>
            <a:spLocks noGrp="1"/>
          </p:cNvSpPr>
          <p:nvPr>
            <p:ph type="ftr" sz="quarter" idx="11"/>
          </p:nvPr>
        </p:nvSpPr>
        <p:spPr/>
        <p:txBody>
          <a:bodyPr/>
          <a:lstStyle/>
          <a:p>
            <a:r>
              <a:rPr lang="fr-FR"/>
              <a:t>CIL - G&amp;O Research</a:t>
            </a:r>
          </a:p>
        </p:txBody>
      </p:sp>
      <p:sp>
        <p:nvSpPr>
          <p:cNvPr id="7" name="Espace réservé du numéro de diapositive 6"/>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146135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r>
              <a:rPr lang="en-US"/>
              <a:t>06/12/2018</a:t>
            </a:r>
            <a:endParaRPr lang="fr-FR"/>
          </a:p>
        </p:txBody>
      </p:sp>
      <p:sp>
        <p:nvSpPr>
          <p:cNvPr id="5" name="Espace réservé du pied de page 4"/>
          <p:cNvSpPr>
            <a:spLocks noGrp="1"/>
          </p:cNvSpPr>
          <p:nvPr>
            <p:ph type="ftr" sz="quarter" idx="11"/>
          </p:nvPr>
        </p:nvSpPr>
        <p:spPr/>
        <p:txBody>
          <a:bodyPr/>
          <a:lstStyle/>
          <a:p>
            <a:r>
              <a:rPr lang="fr-FR"/>
              <a:t>CIL - G&amp;O Research</a:t>
            </a:r>
          </a:p>
        </p:txBody>
      </p:sp>
      <p:sp>
        <p:nvSpPr>
          <p:cNvPr id="6" name="Espace réservé du numéro de diapositive 5"/>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184829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181101"/>
            <a:ext cx="2057400" cy="3413522"/>
          </a:xfrm>
        </p:spPr>
        <p:txBody>
          <a:bodyPr vert="eaVert"/>
          <a:lstStyle/>
          <a:p>
            <a:r>
              <a:rPr lang="fr-CH" dirty="0"/>
              <a:t>Cliquez et modifiez le titre</a:t>
            </a:r>
            <a:endParaRPr lang="fr-FR" dirty="0"/>
          </a:p>
        </p:txBody>
      </p:sp>
      <p:sp>
        <p:nvSpPr>
          <p:cNvPr id="3" name="Espace réservé du texte vertical 2"/>
          <p:cNvSpPr>
            <a:spLocks noGrp="1"/>
          </p:cNvSpPr>
          <p:nvPr>
            <p:ph type="body" orient="vert" idx="1"/>
          </p:nvPr>
        </p:nvSpPr>
        <p:spPr>
          <a:xfrm>
            <a:off x="457200" y="1181101"/>
            <a:ext cx="6019800" cy="3413522"/>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r>
              <a:rPr lang="en-US"/>
              <a:t>06/12/2018</a:t>
            </a:r>
            <a:endParaRPr lang="fr-FR"/>
          </a:p>
        </p:txBody>
      </p:sp>
      <p:sp>
        <p:nvSpPr>
          <p:cNvPr id="5" name="Espace réservé du pied de page 4"/>
          <p:cNvSpPr>
            <a:spLocks noGrp="1"/>
          </p:cNvSpPr>
          <p:nvPr>
            <p:ph type="ftr" sz="quarter" idx="11"/>
          </p:nvPr>
        </p:nvSpPr>
        <p:spPr/>
        <p:txBody>
          <a:bodyPr/>
          <a:lstStyle/>
          <a:p>
            <a:r>
              <a:rPr lang="fr-FR"/>
              <a:t>CIL - G&amp;O Research</a:t>
            </a:r>
          </a:p>
        </p:txBody>
      </p:sp>
      <p:sp>
        <p:nvSpPr>
          <p:cNvPr id="6" name="Espace réservé du numéro de diapositive 5"/>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29665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57200" y="3305176"/>
            <a:ext cx="8229600" cy="1021556"/>
          </a:xfrm>
        </p:spPr>
        <p:txBody>
          <a:bodyPr anchor="t"/>
          <a:lstStyle>
            <a:lvl1pPr algn="l">
              <a:defRPr sz="4000" b="1" cap="all"/>
            </a:lvl1pPr>
          </a:lstStyle>
          <a:p>
            <a:r>
              <a:rPr lang="fr-CH" dirty="0"/>
              <a:t>Cliquez et modifiez le titre</a:t>
            </a:r>
            <a:endParaRPr lang="fr-FR" dirty="0"/>
          </a:p>
        </p:txBody>
      </p:sp>
      <p:sp>
        <p:nvSpPr>
          <p:cNvPr id="3" name="Espace réservé du texte 2"/>
          <p:cNvSpPr>
            <a:spLocks noGrp="1"/>
          </p:cNvSpPr>
          <p:nvPr>
            <p:ph type="body" idx="1"/>
          </p:nvPr>
        </p:nvSpPr>
        <p:spPr>
          <a:xfrm>
            <a:off x="457200" y="2044564"/>
            <a:ext cx="82296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p:cNvSpPr>
            <a:spLocks noGrp="1"/>
          </p:cNvSpPr>
          <p:nvPr>
            <p:ph type="dt" sz="half" idx="10"/>
          </p:nvPr>
        </p:nvSpPr>
        <p:spPr/>
        <p:txBody>
          <a:bodyPr/>
          <a:lstStyle/>
          <a:p>
            <a:r>
              <a:rPr lang="en-US"/>
              <a:t>06/12/2018</a:t>
            </a:r>
            <a:endParaRPr lang="fr-FR"/>
          </a:p>
        </p:txBody>
      </p:sp>
      <p:sp>
        <p:nvSpPr>
          <p:cNvPr id="5" name="Espace réservé du pied de page 4"/>
          <p:cNvSpPr>
            <a:spLocks noGrp="1"/>
          </p:cNvSpPr>
          <p:nvPr>
            <p:ph type="ftr" sz="quarter" idx="11"/>
          </p:nvPr>
        </p:nvSpPr>
        <p:spPr/>
        <p:txBody>
          <a:bodyPr/>
          <a:lstStyle/>
          <a:p>
            <a:r>
              <a:rPr lang="fr-FR"/>
              <a:t>CIL - G&amp;O Research</a:t>
            </a:r>
          </a:p>
        </p:txBody>
      </p:sp>
      <p:sp>
        <p:nvSpPr>
          <p:cNvPr id="6" name="Espace réservé du numéro de diapositive 5"/>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118164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57200" y="1597841"/>
            <a:ext cx="8229600" cy="1102519"/>
          </a:xfrm>
        </p:spPr>
        <p:txBody>
          <a:bodyPr/>
          <a:lstStyle>
            <a:lvl1pPr algn="ctr">
              <a:defRPr/>
            </a:lvl1pPr>
          </a:lstStyle>
          <a:p>
            <a:r>
              <a:rPr lang="fr-CH" dirty="0"/>
              <a:t>Cliquez et modifiez le titre</a:t>
            </a:r>
            <a:endParaRPr lang="fr-FR" dirty="0"/>
          </a:p>
        </p:txBody>
      </p:sp>
      <p:sp>
        <p:nvSpPr>
          <p:cNvPr id="3" name="Sous-titre 2"/>
          <p:cNvSpPr>
            <a:spLocks noGrp="1"/>
          </p:cNvSpPr>
          <p:nvPr>
            <p:ph type="subTitle" idx="1"/>
          </p:nvPr>
        </p:nvSpPr>
        <p:spPr>
          <a:xfrm>
            <a:off x="457200" y="2914650"/>
            <a:ext cx="82296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en-US"/>
              <a:t>06/12/2018</a:t>
            </a:r>
            <a:endParaRPr lang="fr-FR"/>
          </a:p>
        </p:txBody>
      </p:sp>
      <p:sp>
        <p:nvSpPr>
          <p:cNvPr id="5" name="Espace réservé du pied de page 4"/>
          <p:cNvSpPr>
            <a:spLocks noGrp="1"/>
          </p:cNvSpPr>
          <p:nvPr>
            <p:ph type="ftr" sz="quarter" idx="11"/>
          </p:nvPr>
        </p:nvSpPr>
        <p:spPr/>
        <p:txBody>
          <a:bodyPr/>
          <a:lstStyle/>
          <a:p>
            <a:r>
              <a:rPr lang="fr-FR"/>
              <a:t>CIL - G&amp;O Research</a:t>
            </a:r>
          </a:p>
        </p:txBody>
      </p:sp>
      <p:sp>
        <p:nvSpPr>
          <p:cNvPr id="6" name="Espace réservé du numéro de diapositive 5"/>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256326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Cliquez et modifiez le titre</a:t>
            </a:r>
            <a:endParaRPr lang="fr-FR" dirty="0"/>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r>
              <a:rPr lang="en-US"/>
              <a:t>06/12/2018</a:t>
            </a:r>
            <a:endParaRPr lang="fr-FR"/>
          </a:p>
        </p:txBody>
      </p:sp>
      <p:sp>
        <p:nvSpPr>
          <p:cNvPr id="5" name="Espace réservé du pied de page 4"/>
          <p:cNvSpPr>
            <a:spLocks noGrp="1"/>
          </p:cNvSpPr>
          <p:nvPr>
            <p:ph type="ftr" sz="quarter" idx="11"/>
          </p:nvPr>
        </p:nvSpPr>
        <p:spPr/>
        <p:txBody>
          <a:bodyPr/>
          <a:lstStyle/>
          <a:p>
            <a:r>
              <a:rPr lang="fr-FR"/>
              <a:t>CIL - G&amp;O Research</a:t>
            </a:r>
          </a:p>
        </p:txBody>
      </p:sp>
      <p:sp>
        <p:nvSpPr>
          <p:cNvPr id="6" name="Espace réservé du numéro de diapositive 5"/>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2030745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57200" y="3305176"/>
            <a:ext cx="8229600" cy="1021556"/>
          </a:xfrm>
        </p:spPr>
        <p:txBody>
          <a:bodyPr anchor="t"/>
          <a:lstStyle>
            <a:lvl1pPr algn="l">
              <a:defRPr sz="4000" b="1" cap="all"/>
            </a:lvl1pPr>
          </a:lstStyle>
          <a:p>
            <a:r>
              <a:rPr lang="fr-CH" dirty="0"/>
              <a:t>Cliquez et modifiez le titre</a:t>
            </a:r>
            <a:endParaRPr lang="fr-FR" dirty="0"/>
          </a:p>
        </p:txBody>
      </p:sp>
      <p:sp>
        <p:nvSpPr>
          <p:cNvPr id="3" name="Espace réservé du texte 2"/>
          <p:cNvSpPr>
            <a:spLocks noGrp="1"/>
          </p:cNvSpPr>
          <p:nvPr>
            <p:ph type="body" idx="1"/>
          </p:nvPr>
        </p:nvSpPr>
        <p:spPr>
          <a:xfrm>
            <a:off x="457200" y="2044564"/>
            <a:ext cx="82296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p:cNvSpPr>
            <a:spLocks noGrp="1"/>
          </p:cNvSpPr>
          <p:nvPr>
            <p:ph type="dt" sz="half" idx="10"/>
          </p:nvPr>
        </p:nvSpPr>
        <p:spPr/>
        <p:txBody>
          <a:bodyPr/>
          <a:lstStyle/>
          <a:p>
            <a:r>
              <a:rPr lang="en-US"/>
              <a:t>06/12/2018</a:t>
            </a:r>
            <a:endParaRPr lang="fr-FR"/>
          </a:p>
        </p:txBody>
      </p:sp>
      <p:sp>
        <p:nvSpPr>
          <p:cNvPr id="5" name="Espace réservé du pied de page 4"/>
          <p:cNvSpPr>
            <a:spLocks noGrp="1"/>
          </p:cNvSpPr>
          <p:nvPr>
            <p:ph type="ftr" sz="quarter" idx="11"/>
          </p:nvPr>
        </p:nvSpPr>
        <p:spPr/>
        <p:txBody>
          <a:bodyPr/>
          <a:lstStyle/>
          <a:p>
            <a:r>
              <a:rPr lang="fr-FR"/>
              <a:t>CIL - G&amp;O Research</a:t>
            </a:r>
          </a:p>
        </p:txBody>
      </p:sp>
      <p:sp>
        <p:nvSpPr>
          <p:cNvPr id="6" name="Espace réservé du numéro de diapositive 5"/>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91443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e la date 4"/>
          <p:cNvSpPr>
            <a:spLocks noGrp="1"/>
          </p:cNvSpPr>
          <p:nvPr>
            <p:ph type="dt" sz="half" idx="10"/>
          </p:nvPr>
        </p:nvSpPr>
        <p:spPr/>
        <p:txBody>
          <a:bodyPr/>
          <a:lstStyle/>
          <a:p>
            <a:r>
              <a:rPr lang="en-US"/>
              <a:t>06/12/2018</a:t>
            </a:r>
            <a:endParaRPr lang="fr-FR"/>
          </a:p>
        </p:txBody>
      </p:sp>
      <p:sp>
        <p:nvSpPr>
          <p:cNvPr id="6" name="Espace réservé du pied de page 5"/>
          <p:cNvSpPr>
            <a:spLocks noGrp="1"/>
          </p:cNvSpPr>
          <p:nvPr>
            <p:ph type="ftr" sz="quarter" idx="11"/>
          </p:nvPr>
        </p:nvSpPr>
        <p:spPr/>
        <p:txBody>
          <a:bodyPr/>
          <a:lstStyle/>
          <a:p>
            <a:r>
              <a:rPr lang="fr-FR"/>
              <a:t>CIL - G&amp;O Research</a:t>
            </a:r>
          </a:p>
        </p:txBody>
      </p:sp>
      <p:sp>
        <p:nvSpPr>
          <p:cNvPr id="7" name="Espace réservé du numéro de diapositive 6"/>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239817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457200" y="1227536"/>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Cliquez pour modifier les styles du texte du masque</a:t>
            </a:r>
          </a:p>
        </p:txBody>
      </p:sp>
      <p:sp>
        <p:nvSpPr>
          <p:cNvPr id="4" name="Espace réservé du contenu 3"/>
          <p:cNvSpPr>
            <a:spLocks noGrp="1"/>
          </p:cNvSpPr>
          <p:nvPr>
            <p:ph sz="half" idx="2"/>
          </p:nvPr>
        </p:nvSpPr>
        <p:spPr>
          <a:xfrm>
            <a:off x="457200" y="1707380"/>
            <a:ext cx="4040188" cy="2887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33" y="1227536"/>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Cliquez pour modifier les styles du texte du masque</a:t>
            </a:r>
          </a:p>
        </p:txBody>
      </p:sp>
      <p:sp>
        <p:nvSpPr>
          <p:cNvPr id="6" name="Espace réservé du contenu 5"/>
          <p:cNvSpPr>
            <a:spLocks noGrp="1"/>
          </p:cNvSpPr>
          <p:nvPr>
            <p:ph sz="quarter" idx="4"/>
          </p:nvPr>
        </p:nvSpPr>
        <p:spPr>
          <a:xfrm>
            <a:off x="4645033" y="1707380"/>
            <a:ext cx="4041775" cy="2887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7" name="Espace réservé de la date 6"/>
          <p:cNvSpPr>
            <a:spLocks noGrp="1"/>
          </p:cNvSpPr>
          <p:nvPr>
            <p:ph type="dt" sz="half" idx="10"/>
          </p:nvPr>
        </p:nvSpPr>
        <p:spPr/>
        <p:txBody>
          <a:bodyPr/>
          <a:lstStyle/>
          <a:p>
            <a:r>
              <a:rPr lang="en-US"/>
              <a:t>06/12/2018</a:t>
            </a:r>
            <a:endParaRPr lang="fr-FR"/>
          </a:p>
        </p:txBody>
      </p:sp>
      <p:sp>
        <p:nvSpPr>
          <p:cNvPr id="8" name="Espace réservé du pied de page 7"/>
          <p:cNvSpPr>
            <a:spLocks noGrp="1"/>
          </p:cNvSpPr>
          <p:nvPr>
            <p:ph type="ftr" sz="quarter" idx="11"/>
          </p:nvPr>
        </p:nvSpPr>
        <p:spPr/>
        <p:txBody>
          <a:bodyPr/>
          <a:lstStyle/>
          <a:p>
            <a:r>
              <a:rPr lang="fr-FR"/>
              <a:t>CIL - G&amp;O Research</a:t>
            </a:r>
          </a:p>
        </p:txBody>
      </p:sp>
      <p:sp>
        <p:nvSpPr>
          <p:cNvPr id="9" name="Espace réservé du numéro de diapositive 8"/>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398451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e la date 2"/>
          <p:cNvSpPr>
            <a:spLocks noGrp="1"/>
          </p:cNvSpPr>
          <p:nvPr>
            <p:ph type="dt" sz="half" idx="10"/>
          </p:nvPr>
        </p:nvSpPr>
        <p:spPr/>
        <p:txBody>
          <a:bodyPr/>
          <a:lstStyle/>
          <a:p>
            <a:r>
              <a:rPr lang="en-US"/>
              <a:t>06/12/2018</a:t>
            </a:r>
            <a:endParaRPr lang="fr-FR"/>
          </a:p>
        </p:txBody>
      </p:sp>
      <p:sp>
        <p:nvSpPr>
          <p:cNvPr id="4" name="Espace réservé du pied de page 3"/>
          <p:cNvSpPr>
            <a:spLocks noGrp="1"/>
          </p:cNvSpPr>
          <p:nvPr>
            <p:ph type="ftr" sz="quarter" idx="11"/>
          </p:nvPr>
        </p:nvSpPr>
        <p:spPr/>
        <p:txBody>
          <a:bodyPr/>
          <a:lstStyle/>
          <a:p>
            <a:r>
              <a:rPr lang="fr-FR"/>
              <a:t>CIL - G&amp;O Research</a:t>
            </a:r>
          </a:p>
        </p:txBody>
      </p:sp>
      <p:sp>
        <p:nvSpPr>
          <p:cNvPr id="5" name="Espace réservé du numéro de diapositive 4"/>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97415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en-US"/>
              <a:t>06/12/2018</a:t>
            </a:r>
            <a:endParaRPr lang="fr-FR"/>
          </a:p>
        </p:txBody>
      </p:sp>
      <p:sp>
        <p:nvSpPr>
          <p:cNvPr id="3" name="Espace réservé du pied de page 2"/>
          <p:cNvSpPr>
            <a:spLocks noGrp="1"/>
          </p:cNvSpPr>
          <p:nvPr>
            <p:ph type="ftr" sz="quarter" idx="11"/>
          </p:nvPr>
        </p:nvSpPr>
        <p:spPr/>
        <p:txBody>
          <a:bodyPr/>
          <a:lstStyle/>
          <a:p>
            <a:r>
              <a:rPr lang="fr-FR"/>
              <a:t>CIL - G&amp;O Research</a:t>
            </a:r>
          </a:p>
        </p:txBody>
      </p:sp>
      <p:sp>
        <p:nvSpPr>
          <p:cNvPr id="4" name="Espace réservé du numéro de diapositive 3"/>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4118478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98285"/>
            <a:ext cx="8229600" cy="857250"/>
          </a:xfrm>
          <a:prstGeom prst="rect">
            <a:avLst/>
          </a:prstGeom>
        </p:spPr>
        <p:txBody>
          <a:bodyPr vert="horz" lIns="91440" tIns="45720" rIns="91440" bIns="45720" rtlCol="0" anchor="ctr">
            <a:normAutofit/>
          </a:bodyPr>
          <a:lstStyle/>
          <a:p>
            <a:r>
              <a:rPr lang="fr-CH" dirty="0"/>
              <a:t>Cliquez et modifiez le titre</a:t>
            </a:r>
            <a:endParaRPr lang="fr-FR" dirty="0"/>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r>
              <a:rPr lang="en-US"/>
              <a:t>06/12/2018</a:t>
            </a:r>
            <a:endParaRPr lang="fr-FR" dirty="0"/>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fr-FR"/>
              <a:t>CIL - G&amp;O Research</a:t>
            </a:r>
            <a:endParaRPr lang="fr-FR" dirty="0"/>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698CAAE-1C3A-4440-A0EC-4C105A1EBCCC}" type="slidenum">
              <a:rPr lang="fr-FR" smtClean="0"/>
              <a:pPr/>
              <a:t>‹#›</a:t>
            </a:fld>
            <a:endParaRPr lang="fr-FR"/>
          </a:p>
        </p:txBody>
      </p:sp>
      <p:pic>
        <p:nvPicPr>
          <p:cNvPr id="8" name="Image 7" descr="Logo ppt-8.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9800" y="478792"/>
            <a:ext cx="2667000" cy="896622"/>
          </a:xfrm>
          <a:prstGeom prst="rect">
            <a:avLst/>
          </a:prstGeom>
        </p:spPr>
      </p:pic>
    </p:spTree>
    <p:extLst>
      <p:ext uri="{BB962C8B-B14F-4D97-AF65-F5344CB8AC3E}">
        <p14:creationId xmlns:p14="http://schemas.microsoft.com/office/powerpoint/2010/main" val="302365537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6731000" cy="857250"/>
          </a:xfrm>
          <a:prstGeom prst="rect">
            <a:avLst/>
          </a:prstGeom>
        </p:spPr>
        <p:txBody>
          <a:bodyPr vert="horz" lIns="91440" tIns="45720" rIns="91440" bIns="45720" rtlCol="0" anchor="ctr">
            <a:normAutofit/>
          </a:bodyPr>
          <a:lstStyle/>
          <a:p>
            <a:r>
              <a:rPr lang="fr-CH" dirty="0"/>
              <a:t>Cliquez et modifiez le titre</a:t>
            </a:r>
            <a:endParaRPr lang="fr-FR" dirty="0"/>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06/12/2018</a:t>
            </a:r>
            <a:endParaRPr lang="fr-FR"/>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CIL - G&amp;O Research</a:t>
            </a:r>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ED54D09-4FFA-524F-9FF9-AC07800E2DCD}" type="slidenum">
              <a:rPr lang="fr-FR" smtClean="0"/>
              <a:t>‹#›</a:t>
            </a:fld>
            <a:endParaRPr lang="fr-FR"/>
          </a:p>
        </p:txBody>
      </p:sp>
      <p:sp>
        <p:nvSpPr>
          <p:cNvPr id="10" name="Rectangle 9"/>
          <p:cNvSpPr>
            <a:spLocks noChangeArrowheads="1"/>
          </p:cNvSpPr>
          <p:nvPr userDrawn="1"/>
        </p:nvSpPr>
        <p:spPr bwMode="auto">
          <a:xfrm>
            <a:off x="457200" y="1115942"/>
            <a:ext cx="8229600" cy="34289"/>
          </a:xfrm>
          <a:prstGeom prst="rect">
            <a:avLst/>
          </a:prstGeom>
          <a:solidFill>
            <a:srgbClr val="0595D4"/>
          </a:solidFill>
          <a:ln w="9525">
            <a:noFill/>
            <a:miter lim="800000"/>
            <a:headEnd/>
            <a:tailEn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dirty="0">
              <a:solidFill>
                <a:srgbClr val="000000"/>
              </a:solidFill>
              <a:latin typeface="Arial" charset="0"/>
            </a:endParaRPr>
          </a:p>
        </p:txBody>
      </p:sp>
      <p:pic>
        <p:nvPicPr>
          <p:cNvPr id="9" name="Image 8" descr="Logo ppt-8.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09622" y="484212"/>
            <a:ext cx="1077177" cy="362138"/>
          </a:xfrm>
          <a:prstGeom prst="rect">
            <a:avLst/>
          </a:prstGeom>
        </p:spPr>
      </p:pic>
    </p:spTree>
    <p:extLst>
      <p:ext uri="{BB962C8B-B14F-4D97-AF65-F5344CB8AC3E}">
        <p14:creationId xmlns:p14="http://schemas.microsoft.com/office/powerpoint/2010/main" val="291396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latinLnBrk="0" hangingPunct="1">
        <a:spcBef>
          <a:spcPct val="0"/>
        </a:spcBef>
        <a:buNone/>
        <a:defRPr sz="4400" b="0" i="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0.emf"/><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43.emf"/><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5.emf"/></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cid:735ED643-643F-4157-97C5-F2D7FF5A62B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1</a:t>
            </a:fld>
            <a:endParaRPr lang="fr-FR"/>
          </a:p>
        </p:txBody>
      </p:sp>
      <p:sp>
        <p:nvSpPr>
          <p:cNvPr id="6" name="Rectangle 2">
            <a:extLst>
              <a:ext uri="{FF2B5EF4-FFF2-40B4-BE49-F238E27FC236}">
                <a16:creationId xmlns:a16="http://schemas.microsoft.com/office/drawing/2014/main" id="{7466C0A4-3E53-4C6A-8C39-A998D433E474}"/>
              </a:ext>
            </a:extLst>
          </p:cNvPr>
          <p:cNvSpPr>
            <a:spLocks noGrp="1" noChangeArrowheads="1"/>
          </p:cNvSpPr>
          <p:nvPr>
            <p:ph type="title"/>
          </p:nvPr>
        </p:nvSpPr>
        <p:spPr>
          <a:xfrm>
            <a:off x="457200" y="1871663"/>
            <a:ext cx="8229600" cy="1022350"/>
          </a:xfrm>
        </p:spPr>
        <p:txBody>
          <a:bodyPr>
            <a:normAutofit fontScale="90000"/>
          </a:bodyPr>
          <a:lstStyle/>
          <a:p>
            <a:pPr algn="ctr" eaLnBrk="1" hangingPunct="1">
              <a:spcBef>
                <a:spcPts val="0"/>
              </a:spcBef>
              <a:spcAft>
                <a:spcPts val="0"/>
              </a:spcAft>
              <a:defRPr/>
            </a:pPr>
            <a:r>
              <a:rPr lang="en-US" altLang="zh-CN" sz="4000" kern="1200" dirty="0">
                <a:effectLst>
                  <a:outerShdw blurRad="50800" dist="38100" dir="13500000" algn="br" rotWithShape="0">
                    <a:prstClr val="black">
                      <a:alpha val="40000"/>
                    </a:prstClr>
                  </a:outerShdw>
                </a:effectLst>
                <a:latin typeface="Arial" panose="020B0604020202020204" pitchFamily="34" charset="0"/>
                <a:ea typeface="仿宋_GB2312" pitchFamily="49" charset="-122"/>
                <a:cs typeface="Arial" panose="020B0604020202020204" pitchFamily="34" charset="0"/>
              </a:rPr>
              <a:t>Supply and Demand: </a:t>
            </a:r>
            <a:br>
              <a:rPr lang="en-US" altLang="zh-CN" sz="4000" kern="1200" dirty="0">
                <a:effectLst>
                  <a:outerShdw blurRad="50800" dist="38100" dir="13500000" algn="br" rotWithShape="0">
                    <a:prstClr val="black">
                      <a:alpha val="40000"/>
                    </a:prstClr>
                  </a:outerShdw>
                </a:effectLst>
                <a:latin typeface="Arial" panose="020B0604020202020204" pitchFamily="34" charset="0"/>
                <a:ea typeface="仿宋_GB2312" pitchFamily="49" charset="-122"/>
                <a:cs typeface="Arial" panose="020B0604020202020204" pitchFamily="34" charset="0"/>
              </a:rPr>
            </a:br>
            <a:r>
              <a:rPr lang="en-US" altLang="zh-CN" sz="4000" kern="1200" dirty="0">
                <a:effectLst>
                  <a:outerShdw blurRad="50800" dist="38100" dir="13500000" algn="br" rotWithShape="0">
                    <a:prstClr val="black">
                      <a:alpha val="40000"/>
                    </a:prstClr>
                  </a:outerShdw>
                </a:effectLst>
                <a:latin typeface="Arial" panose="020B0604020202020204" pitchFamily="34" charset="0"/>
                <a:ea typeface="仿宋_GB2312" pitchFamily="49" charset="-122"/>
                <a:cs typeface="Arial" panose="020B0604020202020204" pitchFamily="34" charset="0"/>
              </a:rPr>
              <a:t>Oils and Oilseeds</a:t>
            </a:r>
          </a:p>
        </p:txBody>
      </p:sp>
      <p:sp>
        <p:nvSpPr>
          <p:cNvPr id="8" name="TextBox 1">
            <a:extLst>
              <a:ext uri="{FF2B5EF4-FFF2-40B4-BE49-F238E27FC236}">
                <a16:creationId xmlns:a16="http://schemas.microsoft.com/office/drawing/2014/main" id="{15769C14-E3B8-42D0-87F1-E3503E006930}"/>
              </a:ext>
            </a:extLst>
          </p:cNvPr>
          <p:cNvSpPr txBox="1">
            <a:spLocks noChangeArrowheads="1"/>
          </p:cNvSpPr>
          <p:nvPr/>
        </p:nvSpPr>
        <p:spPr bwMode="auto">
          <a:xfrm>
            <a:off x="5813506" y="4303992"/>
            <a:ext cx="39592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sz="1600" dirty="0">
                <a:cs typeface="Arial" panose="020B0604020202020204" pitchFamily="34" charset="0"/>
              </a:rPr>
              <a:t>Istanbul – September 20, 2018</a:t>
            </a:r>
          </a:p>
          <a:p>
            <a:r>
              <a:rPr lang="en-US" altLang="en-US" sz="1600" dirty="0">
                <a:cs typeface="Arial" panose="020B0604020202020204" pitchFamily="34" charset="0"/>
              </a:rPr>
              <a:t>Stephan Johansen</a:t>
            </a:r>
          </a:p>
          <a:p>
            <a:endParaRPr lang="en-US" altLang="en-US" dirty="0"/>
          </a:p>
        </p:txBody>
      </p:sp>
    </p:spTree>
    <p:extLst>
      <p:ext uri="{BB962C8B-B14F-4D97-AF65-F5344CB8AC3E}">
        <p14:creationId xmlns:p14="http://schemas.microsoft.com/office/powerpoint/2010/main" val="181812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10</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4391" y="298943"/>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Romanian + Bulgarian + Hungarian sunseed market</a:t>
            </a:r>
          </a:p>
        </p:txBody>
      </p:sp>
      <p:sp>
        <p:nvSpPr>
          <p:cNvPr id="9" name="TextBox 1">
            <a:extLst>
              <a:ext uri="{FF2B5EF4-FFF2-40B4-BE49-F238E27FC236}">
                <a16:creationId xmlns:a16="http://schemas.microsoft.com/office/drawing/2014/main" id="{06B8E07F-2D73-4938-A293-3D713936706A}"/>
              </a:ext>
            </a:extLst>
          </p:cNvPr>
          <p:cNvSpPr txBox="1">
            <a:spLocks noChangeArrowheads="1"/>
          </p:cNvSpPr>
          <p:nvPr/>
        </p:nvSpPr>
        <p:spPr bwMode="auto">
          <a:xfrm>
            <a:off x="454391" y="1397850"/>
            <a:ext cx="822147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en-US" dirty="0">
                <a:latin typeface="+mj-lt"/>
                <a:cs typeface="Calibri" panose="020F0502020204030204" pitchFamily="34" charset="0"/>
              </a:rPr>
              <a:t>Hungary</a:t>
            </a:r>
          </a:p>
          <a:p>
            <a:pPr lvl="1">
              <a:buFont typeface="Wingdings" panose="05000000000000000000" pitchFamily="2" charset="2"/>
              <a:buChar char="Ø"/>
            </a:pPr>
            <a:r>
              <a:rPr lang="en-US" altLang="en-US" dirty="0">
                <a:latin typeface="+mj-lt"/>
                <a:cs typeface="Calibri" panose="020F0502020204030204" pitchFamily="34" charset="0"/>
              </a:rPr>
              <a:t>Excellent outlook in Jul</a:t>
            </a:r>
          </a:p>
          <a:p>
            <a:pPr lvl="1">
              <a:buFont typeface="Wingdings" panose="05000000000000000000" pitchFamily="2" charset="2"/>
              <a:buChar char="Ø"/>
            </a:pPr>
            <a:r>
              <a:rPr lang="en-US" altLang="en-US" dirty="0">
                <a:latin typeface="+mj-lt"/>
                <a:cs typeface="Calibri" panose="020F0502020204030204" pitchFamily="34" charset="0"/>
              </a:rPr>
              <a:t>Aug temperatures above norm / dry</a:t>
            </a:r>
          </a:p>
          <a:p>
            <a:pPr lvl="1">
              <a:buFont typeface="Wingdings" panose="05000000000000000000" pitchFamily="2" charset="2"/>
              <a:buChar char="Ø"/>
            </a:pPr>
            <a:r>
              <a:rPr lang="en-US" altLang="en-US" dirty="0">
                <a:latin typeface="+mj-lt"/>
                <a:cs typeface="Calibri" panose="020F0502020204030204" pitchFamily="34" charset="0"/>
              </a:rPr>
              <a:t>Low water in the rivers</a:t>
            </a:r>
          </a:p>
          <a:p>
            <a:pPr>
              <a:buFont typeface="Arial" panose="020B0604020202020204" pitchFamily="34" charset="0"/>
              <a:buChar char="•"/>
            </a:pPr>
            <a:r>
              <a:rPr lang="en-US" altLang="en-US" dirty="0">
                <a:latin typeface="+mj-lt"/>
                <a:cs typeface="Calibri" panose="020F0502020204030204" pitchFamily="34" charset="0"/>
              </a:rPr>
              <a:t>Romania </a:t>
            </a:r>
          </a:p>
          <a:p>
            <a:pPr lvl="1">
              <a:buFont typeface="Wingdings" panose="05000000000000000000" pitchFamily="2" charset="2"/>
              <a:buChar char="Ø"/>
            </a:pPr>
            <a:r>
              <a:rPr lang="en-US" altLang="en-US" dirty="0">
                <a:latin typeface="+mj-lt"/>
                <a:cs typeface="Calibri" panose="020F0502020204030204" pitchFamily="34" charset="0"/>
              </a:rPr>
              <a:t>15-31 Aug hot and dry</a:t>
            </a:r>
          </a:p>
          <a:p>
            <a:pPr lvl="1">
              <a:buFont typeface="Wingdings" panose="05000000000000000000" pitchFamily="2" charset="2"/>
              <a:buChar char="Ø"/>
            </a:pPr>
            <a:r>
              <a:rPr lang="en-US" altLang="en-US" dirty="0">
                <a:latin typeface="+mj-lt"/>
                <a:cs typeface="Calibri" panose="020F0502020204030204" pitchFamily="34" charset="0"/>
              </a:rPr>
              <a:t>Jun/Jul rains and good soil moisture saved the crop</a:t>
            </a:r>
          </a:p>
          <a:p>
            <a:pPr>
              <a:buFont typeface="Arial" panose="020B0604020202020204" pitchFamily="34" charset="0"/>
              <a:buChar char="•"/>
            </a:pPr>
            <a:r>
              <a:rPr lang="en-US" altLang="en-US" dirty="0">
                <a:latin typeface="+mj-lt"/>
                <a:cs typeface="Calibri" panose="020F0502020204030204" pitchFamily="34" charset="0"/>
              </a:rPr>
              <a:t>Bulgaria</a:t>
            </a:r>
          </a:p>
          <a:p>
            <a:pPr lvl="1">
              <a:buFont typeface="Wingdings" panose="05000000000000000000" pitchFamily="2" charset="2"/>
              <a:buChar char="Ø"/>
            </a:pPr>
            <a:r>
              <a:rPr lang="en-US" altLang="en-US" dirty="0">
                <a:latin typeface="+mj-lt"/>
                <a:cs typeface="Calibri" panose="020F0502020204030204" pitchFamily="34" charset="0"/>
              </a:rPr>
              <a:t>Similar Aug conditions to ROU</a:t>
            </a:r>
          </a:p>
          <a:p>
            <a:pPr lvl="1">
              <a:buFont typeface="Wingdings" panose="05000000000000000000" pitchFamily="2" charset="2"/>
              <a:buChar char="Ø"/>
            </a:pPr>
            <a:r>
              <a:rPr lang="en-US" altLang="en-US" dirty="0">
                <a:latin typeface="+mj-lt"/>
                <a:cs typeface="Calibri" panose="020F0502020204030204" pitchFamily="34" charset="0"/>
              </a:rPr>
              <a:t>Excellent yield of the combines</a:t>
            </a:r>
          </a:p>
          <a:p>
            <a:pPr>
              <a:buFont typeface="Arial" panose="020B0604020202020204" pitchFamily="34" charset="0"/>
              <a:buChar char="•"/>
            </a:pPr>
            <a:r>
              <a:rPr lang="en-US" altLang="en-US" dirty="0">
                <a:latin typeface="+mj-lt"/>
                <a:cs typeface="Calibri" panose="020F0502020204030204" pitchFamily="34" charset="0"/>
              </a:rPr>
              <a:t>Limited harvest pressure initially due to rains slowing down early progress</a:t>
            </a:r>
          </a:p>
          <a:p>
            <a:pPr>
              <a:buFont typeface="Arial" panose="020B0604020202020204" pitchFamily="34" charset="0"/>
              <a:buChar char="•"/>
            </a:pPr>
            <a:r>
              <a:rPr lang="en-US" altLang="en-US" dirty="0">
                <a:latin typeface="+mj-lt"/>
                <a:cs typeface="Calibri" panose="020F0502020204030204" pitchFamily="34" charset="0"/>
              </a:rPr>
              <a:t>Price depressed USD 10+ as harvest resumed</a:t>
            </a:r>
            <a:br>
              <a:rPr lang="en-US" altLang="en-US" dirty="0">
                <a:latin typeface="+mj-lt"/>
                <a:cs typeface="Calibri" panose="020F0502020204030204" pitchFamily="34" charset="0"/>
              </a:rPr>
            </a:br>
            <a:endParaRPr lang="en-US" altLang="en-US" dirty="0">
              <a:latin typeface="+mj-lt"/>
              <a:cs typeface="Calibri" panose="020F0502020204030204" pitchFamily="34" charset="0"/>
            </a:endParaRPr>
          </a:p>
          <a:p>
            <a:pPr lvl="1">
              <a:buFont typeface="Wingdings" panose="05000000000000000000" pitchFamily="2" charset="2"/>
              <a:buChar char="Ø"/>
            </a:pPr>
            <a:endParaRPr lang="en-US" altLang="en-US" dirty="0">
              <a:latin typeface="+mj-lt"/>
              <a:cs typeface="Calibri" panose="020F0502020204030204" pitchFamily="34" charset="0"/>
            </a:endParaRPr>
          </a:p>
          <a:p>
            <a:pPr lvl="1">
              <a:buFont typeface="Wingdings" panose="05000000000000000000" pitchFamily="2" charset="2"/>
              <a:buChar char="Ø"/>
            </a:pPr>
            <a:endParaRPr lang="en-US" altLang="en-US" dirty="0">
              <a:latin typeface="+mj-lt"/>
              <a:cs typeface="Calibri" panose="020F0502020204030204" pitchFamily="34" charset="0"/>
            </a:endParaRPr>
          </a:p>
          <a:p>
            <a:pPr>
              <a:buFont typeface="Arial" panose="020B0604020202020204" pitchFamily="34" charset="0"/>
              <a:buChar char="•"/>
            </a:pPr>
            <a:endParaRPr lang="en-US" altLang="en-US" dirty="0">
              <a:latin typeface="+mj-lt"/>
              <a:cs typeface="Calibri" panose="020F0502020204030204" pitchFamily="34" charset="0"/>
            </a:endParaRPr>
          </a:p>
          <a:p>
            <a:pPr lvl="1">
              <a:buFont typeface="Wingdings" panose="05000000000000000000" pitchFamily="2" charset="2"/>
              <a:buChar char="Ø"/>
            </a:pPr>
            <a:endParaRPr lang="en-US" altLang="en-US" dirty="0">
              <a:latin typeface="+mj-lt"/>
              <a:cs typeface="Calibri" panose="020F0502020204030204" pitchFamily="34" charset="0"/>
            </a:endParaRPr>
          </a:p>
          <a:p>
            <a:pPr>
              <a:buFont typeface="Arial" panose="020B0604020202020204" pitchFamily="34" charset="0"/>
              <a:buChar char="•"/>
            </a:pPr>
            <a:endParaRPr lang="en-US" altLang="en-US" dirty="0">
              <a:latin typeface="+mj-lt"/>
              <a:cs typeface="Calibri" panose="020F0502020204030204" pitchFamily="34" charset="0"/>
            </a:endParaRPr>
          </a:p>
        </p:txBody>
      </p:sp>
      <p:pic>
        <p:nvPicPr>
          <p:cNvPr id="5" name="Picture 4">
            <a:extLst>
              <a:ext uri="{FF2B5EF4-FFF2-40B4-BE49-F238E27FC236}">
                <a16:creationId xmlns:a16="http://schemas.microsoft.com/office/drawing/2014/main" id="{FB66C75F-4ABA-49ED-A8EF-28BEB9672304}"/>
              </a:ext>
            </a:extLst>
          </p:cNvPr>
          <p:cNvPicPr>
            <a:picLocks noChangeAspect="1"/>
          </p:cNvPicPr>
          <p:nvPr/>
        </p:nvPicPr>
        <p:blipFill>
          <a:blip r:embed="rId3"/>
          <a:stretch>
            <a:fillRect/>
          </a:stretch>
        </p:blipFill>
        <p:spPr>
          <a:xfrm>
            <a:off x="5753171" y="1349232"/>
            <a:ext cx="2933629" cy="1308908"/>
          </a:xfrm>
          <a:prstGeom prst="rect">
            <a:avLst/>
          </a:prstGeom>
        </p:spPr>
      </p:pic>
    </p:spTree>
    <p:extLst>
      <p:ext uri="{BB962C8B-B14F-4D97-AF65-F5344CB8AC3E}">
        <p14:creationId xmlns:p14="http://schemas.microsoft.com/office/powerpoint/2010/main" val="232408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11</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4391" y="298943"/>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Romanian ex-farm comparison</a:t>
            </a:r>
          </a:p>
        </p:txBody>
      </p:sp>
      <p:pic>
        <p:nvPicPr>
          <p:cNvPr id="7" name="Picture 6">
            <a:extLst>
              <a:ext uri="{FF2B5EF4-FFF2-40B4-BE49-F238E27FC236}">
                <a16:creationId xmlns:a16="http://schemas.microsoft.com/office/drawing/2014/main" id="{4250881B-87FC-4D65-B21A-55F25F21ECCC}"/>
              </a:ext>
            </a:extLst>
          </p:cNvPr>
          <p:cNvPicPr>
            <a:picLocks noChangeAspect="1"/>
          </p:cNvPicPr>
          <p:nvPr/>
        </p:nvPicPr>
        <p:blipFill>
          <a:blip r:embed="rId3"/>
          <a:stretch>
            <a:fillRect/>
          </a:stretch>
        </p:blipFill>
        <p:spPr>
          <a:xfrm>
            <a:off x="1624515" y="3505337"/>
            <a:ext cx="1956488" cy="1480000"/>
          </a:xfrm>
          <a:prstGeom prst="rect">
            <a:avLst/>
          </a:prstGeom>
        </p:spPr>
      </p:pic>
      <p:sp>
        <p:nvSpPr>
          <p:cNvPr id="8" name="TextBox 7">
            <a:extLst>
              <a:ext uri="{FF2B5EF4-FFF2-40B4-BE49-F238E27FC236}">
                <a16:creationId xmlns:a16="http://schemas.microsoft.com/office/drawing/2014/main" id="{D1939B56-07D3-4B7D-8627-5943CF092832}"/>
              </a:ext>
            </a:extLst>
          </p:cNvPr>
          <p:cNvSpPr txBox="1"/>
          <p:nvPr/>
        </p:nvSpPr>
        <p:spPr>
          <a:xfrm>
            <a:off x="557348" y="1445622"/>
            <a:ext cx="4868091" cy="1515291"/>
          </a:xfrm>
          <a:prstGeom prst="rect">
            <a:avLst/>
          </a:prstGeom>
          <a:noFill/>
        </p:spPr>
        <p:txBody>
          <a:bodyPr wrap="square" rtlCol="0">
            <a:spAutoFit/>
          </a:bodyPr>
          <a:lstStyle/>
          <a:p>
            <a:pPr marL="628650" lvl="1" indent="-171450">
              <a:buFont typeface="Arial" panose="020B0604020202020204" pitchFamily="34" charset="0"/>
              <a:buChar char="•"/>
            </a:pPr>
            <a:r>
              <a:rPr lang="en-US" dirty="0"/>
              <a:t>SFS farmer selling very slow </a:t>
            </a:r>
          </a:p>
          <a:p>
            <a:pPr marL="1200150" lvl="2" indent="-285750">
              <a:buFont typeface="Wingdings" panose="05000000000000000000" pitchFamily="2" charset="2"/>
              <a:buChar char="Ø"/>
            </a:pPr>
            <a:r>
              <a:rPr lang="en-US" dirty="0"/>
              <a:t>Farmers unhappy with prices</a:t>
            </a:r>
          </a:p>
          <a:p>
            <a:pPr marL="1200150" lvl="2" indent="-285750">
              <a:buFont typeface="Wingdings" panose="05000000000000000000" pitchFamily="2" charset="2"/>
              <a:buChar char="Ø"/>
            </a:pPr>
            <a:r>
              <a:rPr lang="en-US" dirty="0"/>
              <a:t>Prefer to sell Corn and Wheat</a:t>
            </a:r>
          </a:p>
          <a:p>
            <a:pPr marL="1200150" lvl="2" indent="-285750">
              <a:buFont typeface="Wingdings" panose="05000000000000000000" pitchFamily="2" charset="2"/>
              <a:buChar char="Ø"/>
            </a:pPr>
            <a:r>
              <a:rPr lang="en-US" dirty="0"/>
              <a:t>Storing SFS</a:t>
            </a:r>
          </a:p>
          <a:p>
            <a:endParaRPr lang="LID4096" dirty="0"/>
          </a:p>
        </p:txBody>
      </p:sp>
      <p:pic>
        <p:nvPicPr>
          <p:cNvPr id="11" name="Picture 10">
            <a:extLst>
              <a:ext uri="{FF2B5EF4-FFF2-40B4-BE49-F238E27FC236}">
                <a16:creationId xmlns:a16="http://schemas.microsoft.com/office/drawing/2014/main" id="{5B4D843B-FE34-4CE1-81A5-F944672030EB}"/>
              </a:ext>
            </a:extLst>
          </p:cNvPr>
          <p:cNvPicPr>
            <a:picLocks noChangeAspect="1"/>
          </p:cNvPicPr>
          <p:nvPr/>
        </p:nvPicPr>
        <p:blipFill>
          <a:blip r:embed="rId4"/>
          <a:stretch>
            <a:fillRect/>
          </a:stretch>
        </p:blipFill>
        <p:spPr>
          <a:xfrm>
            <a:off x="4441372" y="2786084"/>
            <a:ext cx="3753394" cy="2199254"/>
          </a:xfrm>
          <a:prstGeom prst="rect">
            <a:avLst/>
          </a:prstGeom>
        </p:spPr>
      </p:pic>
    </p:spTree>
    <p:extLst>
      <p:ext uri="{BB962C8B-B14F-4D97-AF65-F5344CB8AC3E}">
        <p14:creationId xmlns:p14="http://schemas.microsoft.com/office/powerpoint/2010/main" val="318725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12</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South African sunseed Market</a:t>
            </a:r>
          </a:p>
        </p:txBody>
      </p:sp>
      <p:sp>
        <p:nvSpPr>
          <p:cNvPr id="9" name="TextBox 1">
            <a:extLst>
              <a:ext uri="{FF2B5EF4-FFF2-40B4-BE49-F238E27FC236}">
                <a16:creationId xmlns:a16="http://schemas.microsoft.com/office/drawing/2014/main" id="{06B8E07F-2D73-4938-A293-3D713936706A}"/>
              </a:ext>
            </a:extLst>
          </p:cNvPr>
          <p:cNvSpPr txBox="1">
            <a:spLocks noChangeArrowheads="1"/>
          </p:cNvSpPr>
          <p:nvPr/>
        </p:nvSpPr>
        <p:spPr bwMode="auto">
          <a:xfrm>
            <a:off x="457198" y="1884038"/>
            <a:ext cx="7777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endParaRPr lang="en-US" altLang="en-US" dirty="0">
              <a:latin typeface="+mj-lt"/>
              <a:cs typeface="Calibri" panose="020F0502020204030204" pitchFamily="34" charset="0"/>
            </a:endParaRPr>
          </a:p>
          <a:p>
            <a:pPr lvl="1">
              <a:buFont typeface="Arial" panose="020B0604020202020204" pitchFamily="34" charset="0"/>
              <a:buChar char="•"/>
            </a:pPr>
            <a:endParaRPr lang="en-US" altLang="en-US" dirty="0">
              <a:latin typeface="+mj-lt"/>
              <a:cs typeface="Calibri" panose="020F0502020204030204" pitchFamily="34" charset="0"/>
            </a:endParaRPr>
          </a:p>
        </p:txBody>
      </p:sp>
      <p:sp>
        <p:nvSpPr>
          <p:cNvPr id="4" name="TextBox 3">
            <a:extLst>
              <a:ext uri="{FF2B5EF4-FFF2-40B4-BE49-F238E27FC236}">
                <a16:creationId xmlns:a16="http://schemas.microsoft.com/office/drawing/2014/main" id="{5442A465-B621-4E04-BE4A-739D678972B7}"/>
              </a:ext>
            </a:extLst>
          </p:cNvPr>
          <p:cNvSpPr txBox="1"/>
          <p:nvPr/>
        </p:nvSpPr>
        <p:spPr>
          <a:xfrm>
            <a:off x="3886602" y="3462064"/>
            <a:ext cx="3008798" cy="646331"/>
          </a:xfrm>
          <a:prstGeom prst="rect">
            <a:avLst/>
          </a:prstGeom>
          <a:noFill/>
        </p:spPr>
        <p:txBody>
          <a:bodyPr wrap="square" rtlCol="0">
            <a:spAutoFit/>
          </a:bodyPr>
          <a:lstStyle/>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LID4096" dirty="0"/>
          </a:p>
        </p:txBody>
      </p:sp>
      <p:pic>
        <p:nvPicPr>
          <p:cNvPr id="4098" name="Chart 3" descr="image006">
            <a:extLst>
              <a:ext uri="{FF2B5EF4-FFF2-40B4-BE49-F238E27FC236}">
                <a16:creationId xmlns:a16="http://schemas.microsoft.com/office/drawing/2014/main" id="{E0555283-F89D-458A-9A92-30148AF2B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749" y="1781229"/>
            <a:ext cx="6271251" cy="317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FD21552-6B79-4A4D-AF43-96E600FDD860}"/>
              </a:ext>
            </a:extLst>
          </p:cNvPr>
          <p:cNvSpPr txBox="1"/>
          <p:nvPr/>
        </p:nvSpPr>
        <p:spPr>
          <a:xfrm>
            <a:off x="0" y="1173817"/>
            <a:ext cx="7388199" cy="2708434"/>
          </a:xfrm>
          <a:prstGeom prst="rect">
            <a:avLst/>
          </a:prstGeom>
          <a:noFill/>
        </p:spPr>
        <p:txBody>
          <a:bodyPr wrap="square" rtlCol="0">
            <a:spAutoFit/>
          </a:bodyPr>
          <a:lstStyle/>
          <a:p>
            <a:pPr marL="285750" indent="-285750">
              <a:buFont typeface="Arial" panose="020B0604020202020204" pitchFamily="34" charset="0"/>
              <a:buChar char="•"/>
            </a:pPr>
            <a:r>
              <a:rPr lang="en-US" dirty="0"/>
              <a:t>Planting Nov-Jan</a:t>
            </a:r>
          </a:p>
          <a:p>
            <a:pPr marL="742950" lvl="1" indent="-285750">
              <a:buFont typeface="Wingdings" panose="05000000000000000000" pitchFamily="2" charset="2"/>
              <a:buChar char="Ø"/>
            </a:pPr>
            <a:r>
              <a:rPr lang="en-US" dirty="0"/>
              <a:t>Acreage dependent on Corn planting (high volatility)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a:t>Last SFS export 2009</a:t>
            </a:r>
          </a:p>
          <a:p>
            <a:pPr marL="742950" lvl="1" indent="-285750">
              <a:buFont typeface="Wingdings" panose="05000000000000000000" pitchFamily="2" charset="2"/>
              <a:buChar char="Ø"/>
            </a:pPr>
            <a:r>
              <a:rPr lang="en-US" sz="1600" dirty="0"/>
              <a:t>Low quality (36% oil)</a:t>
            </a:r>
          </a:p>
          <a:p>
            <a:pPr marL="742950" lvl="1" indent="-285750">
              <a:buFont typeface="Wingdings" panose="05000000000000000000" pitchFamily="2" charset="2"/>
              <a:buChar char="Ø"/>
            </a:pPr>
            <a:endParaRPr lang="en-US" sz="1600" dirty="0"/>
          </a:p>
          <a:p>
            <a:pPr marL="285750" indent="-285750">
              <a:buFont typeface="Arial" panose="020B0604020202020204" pitchFamily="34" charset="0"/>
              <a:buChar char="•"/>
            </a:pPr>
            <a:r>
              <a:rPr lang="en-US" sz="1600" dirty="0"/>
              <a:t>Last SFS import Jan 2017</a:t>
            </a:r>
          </a:p>
          <a:p>
            <a:pPr marL="800100" lvl="1" indent="-342900">
              <a:buFont typeface="Wingdings" panose="05000000000000000000" pitchFamily="2" charset="2"/>
              <a:buChar char="Ø"/>
            </a:pPr>
            <a:r>
              <a:rPr lang="en-US" sz="1600" dirty="0"/>
              <a:t>FX uncertainty</a:t>
            </a:r>
          </a:p>
          <a:p>
            <a:pPr marL="285750" indent="-285750">
              <a:buFont typeface="Arial" panose="020B0604020202020204" pitchFamily="34" charset="0"/>
              <a:buChar char="•"/>
            </a:pPr>
            <a:endParaRPr lang="LID4096" dirty="0"/>
          </a:p>
        </p:txBody>
      </p:sp>
      <p:sp>
        <p:nvSpPr>
          <p:cNvPr id="7" name="Rectangle 6">
            <a:extLst>
              <a:ext uri="{FF2B5EF4-FFF2-40B4-BE49-F238E27FC236}">
                <a16:creationId xmlns:a16="http://schemas.microsoft.com/office/drawing/2014/main" id="{F16172C0-9A89-4924-9A06-29FE802257B8}"/>
              </a:ext>
            </a:extLst>
          </p:cNvPr>
          <p:cNvSpPr/>
          <p:nvPr/>
        </p:nvSpPr>
        <p:spPr>
          <a:xfrm>
            <a:off x="4693920" y="4067404"/>
            <a:ext cx="1319176" cy="5345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a:ln w="0"/>
                <a:solidFill>
                  <a:schemeClr val="tx1"/>
                </a:solidFill>
                <a:effectLst>
                  <a:outerShdw blurRad="38100" dist="19050" dir="2700000" algn="tl" rotWithShape="0">
                    <a:schemeClr val="dk1">
                      <a:alpha val="40000"/>
                    </a:schemeClr>
                  </a:outerShdw>
                </a:effectLst>
              </a:rPr>
              <a:t>Harvest/Seasonal price lows</a:t>
            </a:r>
            <a:endParaRPr lang="LID4096" sz="110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4009BDD8-716E-4523-AAFC-6C48BA2F1C5F}"/>
              </a:ext>
            </a:extLst>
          </p:cNvPr>
          <p:cNvSpPr/>
          <p:nvPr/>
        </p:nvSpPr>
        <p:spPr>
          <a:xfrm>
            <a:off x="7724001" y="3957103"/>
            <a:ext cx="1319176" cy="64633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a:ln w="0"/>
                <a:solidFill>
                  <a:schemeClr val="tx1"/>
                </a:solidFill>
                <a:effectLst>
                  <a:outerShdw blurRad="38100" dist="19050" dir="2700000" algn="tl" rotWithShape="0">
                    <a:schemeClr val="dk1">
                      <a:alpha val="40000"/>
                    </a:schemeClr>
                  </a:outerShdw>
                </a:effectLst>
              </a:rPr>
              <a:t>Import possible/Seasonal price highs </a:t>
            </a:r>
            <a:endParaRPr lang="LID4096" sz="105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074C4423-DDE6-4C7C-8989-84C5219D5E96}"/>
              </a:ext>
            </a:extLst>
          </p:cNvPr>
          <p:cNvSpPr/>
          <p:nvPr/>
        </p:nvSpPr>
        <p:spPr>
          <a:xfrm>
            <a:off x="2872749" y="4781699"/>
            <a:ext cx="819685" cy="244973"/>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dirty="0">
                <a:ln w="0"/>
                <a:solidFill>
                  <a:schemeClr val="tx1"/>
                </a:solidFill>
                <a:effectLst>
                  <a:outerShdw blurRad="38100" dist="19050" dir="2700000" algn="tl" rotWithShape="0">
                    <a:schemeClr val="dk1">
                      <a:alpha val="40000"/>
                    </a:schemeClr>
                  </a:outerShdw>
                </a:effectLst>
              </a:rPr>
              <a:t>Planting</a:t>
            </a:r>
            <a:endParaRPr lang="LID4096" sz="1050" dirty="0">
              <a:ln w="0"/>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94BD7E30-DF3E-42DD-8B8C-F75201AA9A51}"/>
              </a:ext>
            </a:extLst>
          </p:cNvPr>
          <p:cNvSpPr/>
          <p:nvPr/>
        </p:nvSpPr>
        <p:spPr>
          <a:xfrm>
            <a:off x="8383589" y="4796135"/>
            <a:ext cx="760411" cy="244973"/>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dirty="0">
                <a:ln w="0"/>
                <a:solidFill>
                  <a:schemeClr val="tx1"/>
                </a:solidFill>
                <a:effectLst>
                  <a:outerShdw blurRad="38100" dist="19050" dir="2700000" algn="tl" rotWithShape="0">
                    <a:schemeClr val="dk1">
                      <a:alpha val="40000"/>
                    </a:schemeClr>
                  </a:outerShdw>
                </a:effectLst>
              </a:rPr>
              <a:t>Planting</a:t>
            </a:r>
            <a:endParaRPr lang="LID4096" sz="105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7972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13</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Sunseed trade flows</a:t>
            </a:r>
          </a:p>
        </p:txBody>
      </p:sp>
      <p:sp>
        <p:nvSpPr>
          <p:cNvPr id="9" name="TextBox 1">
            <a:extLst>
              <a:ext uri="{FF2B5EF4-FFF2-40B4-BE49-F238E27FC236}">
                <a16:creationId xmlns:a16="http://schemas.microsoft.com/office/drawing/2014/main" id="{06B8E07F-2D73-4938-A293-3D713936706A}"/>
              </a:ext>
            </a:extLst>
          </p:cNvPr>
          <p:cNvSpPr txBox="1">
            <a:spLocks noChangeArrowheads="1"/>
          </p:cNvSpPr>
          <p:nvPr/>
        </p:nvSpPr>
        <p:spPr bwMode="auto">
          <a:xfrm>
            <a:off x="161670" y="1578373"/>
            <a:ext cx="77771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en-US" dirty="0">
                <a:latin typeface="+mj-lt"/>
                <a:cs typeface="Calibri" panose="020F0502020204030204" pitchFamily="34" charset="0"/>
              </a:rPr>
              <a:t>No ARGY export</a:t>
            </a:r>
          </a:p>
          <a:p>
            <a:pPr>
              <a:buFont typeface="Arial" panose="020B0604020202020204" pitchFamily="34" charset="0"/>
              <a:buChar char="•"/>
            </a:pPr>
            <a:r>
              <a:rPr lang="en-US" altLang="en-US" dirty="0">
                <a:latin typeface="+mj-lt"/>
                <a:cs typeface="Calibri" panose="020F0502020204030204" pitchFamily="34" charset="0"/>
              </a:rPr>
              <a:t>Limited demand from PAK</a:t>
            </a:r>
          </a:p>
          <a:p>
            <a:pPr lvl="1">
              <a:buFont typeface="Wingdings" panose="05000000000000000000" pitchFamily="2" charset="2"/>
              <a:buChar char="Ø"/>
            </a:pPr>
            <a:r>
              <a:rPr lang="en-US" altLang="en-US" dirty="0">
                <a:latin typeface="+mj-lt"/>
                <a:cs typeface="Calibri" panose="020F0502020204030204" pitchFamily="34" charset="0"/>
              </a:rPr>
              <a:t>Massive SBM stocks</a:t>
            </a:r>
          </a:p>
          <a:p>
            <a:pPr lvl="1">
              <a:buFont typeface="Wingdings" panose="05000000000000000000" pitchFamily="2" charset="2"/>
              <a:buChar char="Ø"/>
            </a:pPr>
            <a:r>
              <a:rPr lang="en-US" altLang="en-US" dirty="0">
                <a:latin typeface="+mj-lt"/>
                <a:cs typeface="Calibri" panose="020F0502020204030204" pitchFamily="34" charset="0"/>
              </a:rPr>
              <a:t>Low poultry margin</a:t>
            </a:r>
          </a:p>
          <a:p>
            <a:pPr lvl="1">
              <a:buFont typeface="Wingdings" panose="05000000000000000000" pitchFamily="2" charset="2"/>
              <a:buChar char="Ø"/>
            </a:pPr>
            <a:endParaRPr lang="en-US" altLang="en-US" dirty="0">
              <a:latin typeface="+mj-lt"/>
              <a:cs typeface="Calibri" panose="020F0502020204030204" pitchFamily="34" charset="0"/>
            </a:endParaRPr>
          </a:p>
          <a:p>
            <a:pPr>
              <a:buFont typeface="Arial" panose="020B0604020202020204" pitchFamily="34" charset="0"/>
              <a:buChar char="•"/>
            </a:pPr>
            <a:r>
              <a:rPr lang="en-US" altLang="en-US" dirty="0">
                <a:latin typeface="+mj-lt"/>
                <a:cs typeface="Calibri" panose="020F0502020204030204" pitchFamily="34" charset="0"/>
              </a:rPr>
              <a:t>Stocks available for Turkey</a:t>
            </a:r>
          </a:p>
          <a:p>
            <a:pPr>
              <a:buFont typeface="Arial" panose="020B0604020202020204" pitchFamily="34" charset="0"/>
              <a:buChar char="•"/>
            </a:pPr>
            <a:endParaRPr lang="en-US" altLang="en-US" dirty="0">
              <a:latin typeface="+mj-lt"/>
              <a:cs typeface="Calibri" panose="020F0502020204030204" pitchFamily="34" charset="0"/>
            </a:endParaRPr>
          </a:p>
          <a:p>
            <a:pPr lvl="1">
              <a:buFont typeface="Arial" panose="020B0604020202020204" pitchFamily="34" charset="0"/>
              <a:buChar char="•"/>
            </a:pPr>
            <a:endParaRPr lang="en-US" altLang="en-US" dirty="0">
              <a:latin typeface="+mj-lt"/>
              <a:cs typeface="Calibri" panose="020F0502020204030204" pitchFamily="34" charset="0"/>
            </a:endParaRPr>
          </a:p>
        </p:txBody>
      </p:sp>
      <p:pic>
        <p:nvPicPr>
          <p:cNvPr id="28" name="Picture 27">
            <a:extLst>
              <a:ext uri="{FF2B5EF4-FFF2-40B4-BE49-F238E27FC236}">
                <a16:creationId xmlns:a16="http://schemas.microsoft.com/office/drawing/2014/main" id="{112D044F-AF7F-4D5D-B91B-366321C1A5CF}"/>
              </a:ext>
            </a:extLst>
          </p:cNvPr>
          <p:cNvPicPr>
            <a:picLocks noChangeAspect="1"/>
          </p:cNvPicPr>
          <p:nvPr/>
        </p:nvPicPr>
        <p:blipFill>
          <a:blip r:embed="rId3"/>
          <a:stretch>
            <a:fillRect/>
          </a:stretch>
        </p:blipFill>
        <p:spPr>
          <a:xfrm>
            <a:off x="3619167" y="1854926"/>
            <a:ext cx="5363163" cy="3099810"/>
          </a:xfrm>
          <a:prstGeom prst="rect">
            <a:avLst/>
          </a:prstGeom>
        </p:spPr>
      </p:pic>
      <p:pic>
        <p:nvPicPr>
          <p:cNvPr id="7" name="Picture 6">
            <a:extLst>
              <a:ext uri="{FF2B5EF4-FFF2-40B4-BE49-F238E27FC236}">
                <a16:creationId xmlns:a16="http://schemas.microsoft.com/office/drawing/2014/main" id="{2187D4F0-3793-433E-B72A-594E45BFFED3}"/>
              </a:ext>
            </a:extLst>
          </p:cNvPr>
          <p:cNvPicPr>
            <a:picLocks noChangeAspect="1"/>
          </p:cNvPicPr>
          <p:nvPr/>
        </p:nvPicPr>
        <p:blipFill>
          <a:blip r:embed="rId4"/>
          <a:stretch>
            <a:fillRect/>
          </a:stretch>
        </p:blipFill>
        <p:spPr>
          <a:xfrm>
            <a:off x="274318" y="3859349"/>
            <a:ext cx="3162000" cy="1174133"/>
          </a:xfrm>
          <a:prstGeom prst="rect">
            <a:avLst/>
          </a:prstGeom>
        </p:spPr>
      </p:pic>
    </p:spTree>
    <p:extLst>
      <p:ext uri="{BB962C8B-B14F-4D97-AF65-F5344CB8AC3E}">
        <p14:creationId xmlns:p14="http://schemas.microsoft.com/office/powerpoint/2010/main" val="2141849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14</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Sunflower oil</a:t>
            </a:r>
          </a:p>
        </p:txBody>
      </p:sp>
      <p:pic>
        <p:nvPicPr>
          <p:cNvPr id="8" name="Picture 7">
            <a:extLst>
              <a:ext uri="{FF2B5EF4-FFF2-40B4-BE49-F238E27FC236}">
                <a16:creationId xmlns:a16="http://schemas.microsoft.com/office/drawing/2014/main" id="{C3AF587E-B648-4130-904A-B6554F733E05}"/>
              </a:ext>
            </a:extLst>
          </p:cNvPr>
          <p:cNvPicPr>
            <a:picLocks noChangeAspect="1"/>
          </p:cNvPicPr>
          <p:nvPr/>
        </p:nvPicPr>
        <p:blipFill>
          <a:blip r:embed="rId3"/>
          <a:stretch>
            <a:fillRect/>
          </a:stretch>
        </p:blipFill>
        <p:spPr>
          <a:xfrm>
            <a:off x="4415246" y="2265326"/>
            <a:ext cx="4619897" cy="2775781"/>
          </a:xfrm>
          <a:prstGeom prst="rect">
            <a:avLst/>
          </a:prstGeom>
        </p:spPr>
      </p:pic>
      <p:pic>
        <p:nvPicPr>
          <p:cNvPr id="2" name="Picture 1">
            <a:extLst>
              <a:ext uri="{FF2B5EF4-FFF2-40B4-BE49-F238E27FC236}">
                <a16:creationId xmlns:a16="http://schemas.microsoft.com/office/drawing/2014/main" id="{071FD5F5-E7B5-4F45-B2FC-98F3446453FC}"/>
              </a:ext>
            </a:extLst>
          </p:cNvPr>
          <p:cNvPicPr>
            <a:picLocks noChangeAspect="1"/>
          </p:cNvPicPr>
          <p:nvPr/>
        </p:nvPicPr>
        <p:blipFill>
          <a:blip r:embed="rId4"/>
          <a:stretch>
            <a:fillRect/>
          </a:stretch>
        </p:blipFill>
        <p:spPr>
          <a:xfrm>
            <a:off x="108857" y="2270972"/>
            <a:ext cx="2851448" cy="892528"/>
          </a:xfrm>
          <a:prstGeom prst="rect">
            <a:avLst/>
          </a:prstGeom>
        </p:spPr>
      </p:pic>
      <p:pic>
        <p:nvPicPr>
          <p:cNvPr id="5" name="Picture 4">
            <a:extLst>
              <a:ext uri="{FF2B5EF4-FFF2-40B4-BE49-F238E27FC236}">
                <a16:creationId xmlns:a16="http://schemas.microsoft.com/office/drawing/2014/main" id="{BF1FE1EC-84F7-4F01-8EDB-1B29C287FCFD}"/>
              </a:ext>
            </a:extLst>
          </p:cNvPr>
          <p:cNvPicPr>
            <a:picLocks noChangeAspect="1"/>
          </p:cNvPicPr>
          <p:nvPr/>
        </p:nvPicPr>
        <p:blipFill>
          <a:blip r:embed="rId5"/>
          <a:stretch>
            <a:fillRect/>
          </a:stretch>
        </p:blipFill>
        <p:spPr>
          <a:xfrm>
            <a:off x="108857" y="3213464"/>
            <a:ext cx="2851448" cy="885152"/>
          </a:xfrm>
          <a:prstGeom prst="rect">
            <a:avLst/>
          </a:prstGeom>
        </p:spPr>
      </p:pic>
      <p:pic>
        <p:nvPicPr>
          <p:cNvPr id="9" name="Picture 8">
            <a:extLst>
              <a:ext uri="{FF2B5EF4-FFF2-40B4-BE49-F238E27FC236}">
                <a16:creationId xmlns:a16="http://schemas.microsoft.com/office/drawing/2014/main" id="{BAEF5619-AE1C-4FD0-B2C5-A2E1591E0487}"/>
              </a:ext>
            </a:extLst>
          </p:cNvPr>
          <p:cNvPicPr>
            <a:picLocks noChangeAspect="1"/>
          </p:cNvPicPr>
          <p:nvPr/>
        </p:nvPicPr>
        <p:blipFill>
          <a:blip r:embed="rId6"/>
          <a:stretch>
            <a:fillRect/>
          </a:stretch>
        </p:blipFill>
        <p:spPr>
          <a:xfrm>
            <a:off x="108857" y="4148580"/>
            <a:ext cx="2851448" cy="892528"/>
          </a:xfrm>
          <a:prstGeom prst="rect">
            <a:avLst/>
          </a:prstGeom>
        </p:spPr>
      </p:pic>
      <p:sp>
        <p:nvSpPr>
          <p:cNvPr id="10" name="Arrow: Right 9">
            <a:extLst>
              <a:ext uri="{FF2B5EF4-FFF2-40B4-BE49-F238E27FC236}">
                <a16:creationId xmlns:a16="http://schemas.microsoft.com/office/drawing/2014/main" id="{A4C07FDF-81F8-43F6-B574-C8069066B0D8}"/>
              </a:ext>
            </a:extLst>
          </p:cNvPr>
          <p:cNvSpPr/>
          <p:nvPr/>
        </p:nvSpPr>
        <p:spPr>
          <a:xfrm rot="1915927">
            <a:off x="7519248" y="2316779"/>
            <a:ext cx="1117227" cy="509941"/>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800" dirty="0">
                <a:ln w="0"/>
                <a:solidFill>
                  <a:schemeClr val="tx1"/>
                </a:solidFill>
                <a:effectLst>
                  <a:outerShdw blurRad="38100" dist="19050" dir="2700000" algn="tl" rotWithShape="0">
                    <a:schemeClr val="dk1">
                      <a:alpha val="40000"/>
                    </a:schemeClr>
                  </a:outerShdw>
                </a:effectLst>
              </a:rPr>
              <a:t>-7% SFO exports </a:t>
            </a:r>
          </a:p>
          <a:p>
            <a:pPr algn="ctr"/>
            <a:r>
              <a:rPr lang="en-US" sz="800" dirty="0">
                <a:ln w="0"/>
                <a:solidFill>
                  <a:schemeClr val="tx1"/>
                </a:solidFill>
                <a:effectLst>
                  <a:outerShdw blurRad="38100" dist="19050" dir="2700000" algn="tl" rotWithShape="0">
                    <a:schemeClr val="dk1">
                      <a:alpha val="40000"/>
                    </a:schemeClr>
                  </a:outerShdw>
                </a:effectLst>
              </a:rPr>
              <a:t>-3% SFS crop</a:t>
            </a:r>
            <a:endParaRPr lang="LID4096" sz="800" dirty="0">
              <a:ln w="0"/>
              <a:solidFill>
                <a:schemeClr val="tx1"/>
              </a:solidFill>
              <a:effectLst>
                <a:outerShdw blurRad="38100" dist="19050" dir="2700000" algn="tl" rotWithShape="0">
                  <a:schemeClr val="dk1">
                    <a:alpha val="40000"/>
                  </a:schemeClr>
                </a:outerShdw>
              </a:effectLst>
            </a:endParaRPr>
          </a:p>
        </p:txBody>
      </p:sp>
      <p:sp>
        <p:nvSpPr>
          <p:cNvPr id="11" name="Arrow: Right 10">
            <a:extLst>
              <a:ext uri="{FF2B5EF4-FFF2-40B4-BE49-F238E27FC236}">
                <a16:creationId xmlns:a16="http://schemas.microsoft.com/office/drawing/2014/main" id="{C7182CE8-16C0-4A17-8666-2595CB76F74E}"/>
              </a:ext>
            </a:extLst>
          </p:cNvPr>
          <p:cNvSpPr/>
          <p:nvPr/>
        </p:nvSpPr>
        <p:spPr>
          <a:xfrm rot="18685524">
            <a:off x="8561098" y="2371262"/>
            <a:ext cx="612616" cy="44626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LID4096"/>
          </a:p>
        </p:txBody>
      </p:sp>
      <p:sp>
        <p:nvSpPr>
          <p:cNvPr id="12" name="TextBox 11">
            <a:extLst>
              <a:ext uri="{FF2B5EF4-FFF2-40B4-BE49-F238E27FC236}">
                <a16:creationId xmlns:a16="http://schemas.microsoft.com/office/drawing/2014/main" id="{B8C27070-040F-4519-9534-CC6701A34339}"/>
              </a:ext>
            </a:extLst>
          </p:cNvPr>
          <p:cNvSpPr txBox="1"/>
          <p:nvPr/>
        </p:nvSpPr>
        <p:spPr>
          <a:xfrm>
            <a:off x="243840" y="1254034"/>
            <a:ext cx="687674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SFO exports declined more vs SFS production LY</a:t>
            </a:r>
          </a:p>
          <a:p>
            <a:pPr marL="285750" indent="-285750">
              <a:buFont typeface="Arial" panose="020B0604020202020204" pitchFamily="34" charset="0"/>
              <a:buChar char="•"/>
            </a:pPr>
            <a:r>
              <a:rPr lang="en-US" dirty="0"/>
              <a:t>Opposite could be expected this season</a:t>
            </a:r>
          </a:p>
          <a:p>
            <a:pPr marL="285750" indent="-285750">
              <a:buFont typeface="Arial" panose="020B0604020202020204" pitchFamily="34" charset="0"/>
              <a:buChar char="•"/>
            </a:pPr>
            <a:r>
              <a:rPr lang="en-US" dirty="0"/>
              <a:t>Net importers vs exporters: crop made in EU vs UKR + RUS</a:t>
            </a:r>
          </a:p>
          <a:p>
            <a:pPr marL="285750" indent="-285750">
              <a:buFont typeface="Arial" panose="020B0604020202020204" pitchFamily="34" charset="0"/>
              <a:buChar char="•"/>
            </a:pPr>
            <a:endParaRPr lang="LID4096" dirty="0"/>
          </a:p>
        </p:txBody>
      </p:sp>
    </p:spTree>
    <p:extLst>
      <p:ext uri="{BB962C8B-B14F-4D97-AF65-F5344CB8AC3E}">
        <p14:creationId xmlns:p14="http://schemas.microsoft.com/office/powerpoint/2010/main" val="203666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15</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4391" y="298943"/>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European union crush</a:t>
            </a:r>
          </a:p>
        </p:txBody>
      </p:sp>
      <p:pic>
        <p:nvPicPr>
          <p:cNvPr id="7170" name="Picture 2" descr="image001">
            <a:extLst>
              <a:ext uri="{FF2B5EF4-FFF2-40B4-BE49-F238E27FC236}">
                <a16:creationId xmlns:a16="http://schemas.microsoft.com/office/drawing/2014/main" id="{5602C5A0-167F-4EFF-BAFE-B2DAA9C87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002" y="1692501"/>
            <a:ext cx="29051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image002">
            <a:extLst>
              <a:ext uri="{FF2B5EF4-FFF2-40B4-BE49-F238E27FC236}">
                <a16:creationId xmlns:a16="http://schemas.microsoft.com/office/drawing/2014/main" id="{1622FC7D-392F-44BA-BB85-31A0C42C39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948"/>
          <a:stretch/>
        </p:blipFill>
        <p:spPr bwMode="auto">
          <a:xfrm>
            <a:off x="1136266" y="3331237"/>
            <a:ext cx="3966346"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56F0D9C-B6F2-446F-A150-349182F82F51}"/>
              </a:ext>
            </a:extLst>
          </p:cNvPr>
          <p:cNvPicPr>
            <a:picLocks noChangeAspect="1"/>
          </p:cNvPicPr>
          <p:nvPr/>
        </p:nvPicPr>
        <p:blipFill>
          <a:blip r:embed="rId5"/>
          <a:stretch>
            <a:fillRect/>
          </a:stretch>
        </p:blipFill>
        <p:spPr>
          <a:xfrm>
            <a:off x="1928970" y="2475999"/>
            <a:ext cx="3173642" cy="838300"/>
          </a:xfrm>
          <a:prstGeom prst="rect">
            <a:avLst/>
          </a:prstGeom>
        </p:spPr>
      </p:pic>
      <p:pic>
        <p:nvPicPr>
          <p:cNvPr id="7173" name="Picture 3" descr="image002">
            <a:extLst>
              <a:ext uri="{FF2B5EF4-FFF2-40B4-BE49-F238E27FC236}">
                <a16:creationId xmlns:a16="http://schemas.microsoft.com/office/drawing/2014/main" id="{A42B9277-9F89-44F8-95C0-8BE3DBE217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875"/>
          <a:stretch/>
        </p:blipFill>
        <p:spPr bwMode="auto">
          <a:xfrm>
            <a:off x="5354002" y="3331236"/>
            <a:ext cx="29051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9A369171-3CD1-4E73-970B-1FE58D64721B}"/>
              </a:ext>
            </a:extLst>
          </p:cNvPr>
          <p:cNvSpPr txBox="1"/>
          <p:nvPr/>
        </p:nvSpPr>
        <p:spPr>
          <a:xfrm>
            <a:off x="365759" y="1275670"/>
            <a:ext cx="589570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OND margin RS vs SFS equal</a:t>
            </a:r>
          </a:p>
          <a:p>
            <a:pPr marL="285750" indent="-285750">
              <a:buFont typeface="Arial" panose="020B0604020202020204" pitchFamily="34" charset="0"/>
              <a:buChar char="•"/>
            </a:pPr>
            <a:r>
              <a:rPr lang="en-US" dirty="0"/>
              <a:t>Margins favoring SFS Jan – Feb</a:t>
            </a:r>
          </a:p>
          <a:p>
            <a:pPr marL="285750" indent="-285750">
              <a:buFont typeface="Arial" panose="020B0604020202020204" pitchFamily="34" charset="0"/>
              <a:buChar char="•"/>
            </a:pPr>
            <a:r>
              <a:rPr lang="en-US" dirty="0"/>
              <a:t>Large switch to US SBS</a:t>
            </a:r>
          </a:p>
          <a:p>
            <a:pPr marL="285750" indent="-285750">
              <a:buFont typeface="Arial" panose="020B0604020202020204" pitchFamily="34" charset="0"/>
              <a:buChar char="•"/>
            </a:pPr>
            <a:r>
              <a:rPr lang="en-US" dirty="0"/>
              <a:t>SFO market will see pressure</a:t>
            </a:r>
            <a:endParaRPr lang="LID4096" dirty="0"/>
          </a:p>
        </p:txBody>
      </p:sp>
    </p:spTree>
    <p:extLst>
      <p:ext uri="{BB962C8B-B14F-4D97-AF65-F5344CB8AC3E}">
        <p14:creationId xmlns:p14="http://schemas.microsoft.com/office/powerpoint/2010/main" val="9627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16</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Sunflower oil vs other oils</a:t>
            </a:r>
          </a:p>
        </p:txBody>
      </p:sp>
      <p:pic>
        <p:nvPicPr>
          <p:cNvPr id="5" name="Picture 4">
            <a:extLst>
              <a:ext uri="{FF2B5EF4-FFF2-40B4-BE49-F238E27FC236}">
                <a16:creationId xmlns:a16="http://schemas.microsoft.com/office/drawing/2014/main" id="{BFE8A7E9-F174-4D4C-B643-AA95C229DF6D}"/>
              </a:ext>
            </a:extLst>
          </p:cNvPr>
          <p:cNvPicPr>
            <a:picLocks noChangeAspect="1"/>
          </p:cNvPicPr>
          <p:nvPr/>
        </p:nvPicPr>
        <p:blipFill>
          <a:blip r:embed="rId3"/>
          <a:stretch>
            <a:fillRect/>
          </a:stretch>
        </p:blipFill>
        <p:spPr>
          <a:xfrm>
            <a:off x="2897392" y="1541417"/>
            <a:ext cx="6151519" cy="3499691"/>
          </a:xfrm>
          <a:prstGeom prst="rect">
            <a:avLst/>
          </a:prstGeom>
        </p:spPr>
      </p:pic>
      <p:sp>
        <p:nvSpPr>
          <p:cNvPr id="9" name="TextBox 8">
            <a:extLst>
              <a:ext uri="{FF2B5EF4-FFF2-40B4-BE49-F238E27FC236}">
                <a16:creationId xmlns:a16="http://schemas.microsoft.com/office/drawing/2014/main" id="{2EBBB1ED-A45B-4B8C-B794-42A7C1ACED40}"/>
              </a:ext>
            </a:extLst>
          </p:cNvPr>
          <p:cNvSpPr txBox="1"/>
          <p:nvPr/>
        </p:nvSpPr>
        <p:spPr>
          <a:xfrm>
            <a:off x="95089" y="1680754"/>
            <a:ext cx="2802304"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Past 6 months:</a:t>
            </a:r>
          </a:p>
          <a:p>
            <a:pPr marL="742950" lvl="1" indent="-285750">
              <a:buFont typeface="Wingdings" panose="05000000000000000000" pitchFamily="2" charset="2"/>
              <a:buChar char="Ø"/>
            </a:pPr>
            <a:r>
              <a:rPr lang="en-US" sz="1600" dirty="0"/>
              <a:t>RSO increasing</a:t>
            </a:r>
          </a:p>
          <a:p>
            <a:pPr marL="742950" lvl="1" indent="-285750">
              <a:buFont typeface="Wingdings" panose="05000000000000000000" pitchFamily="2" charset="2"/>
              <a:buChar char="Ø"/>
            </a:pPr>
            <a:r>
              <a:rPr lang="en-US" sz="1600" dirty="0"/>
              <a:t>SBO declining</a:t>
            </a:r>
          </a:p>
          <a:p>
            <a:pPr marL="742950" lvl="1" indent="-285750">
              <a:buFont typeface="Wingdings" panose="05000000000000000000" pitchFamily="2" charset="2"/>
              <a:buChar char="Ø"/>
            </a:pPr>
            <a:r>
              <a:rPr lang="en-US" sz="1600" dirty="0"/>
              <a:t>SFO at increasing discount to RSO</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SFO buying market share </a:t>
            </a:r>
            <a:endParaRPr lang="LID4096" sz="1600" dirty="0"/>
          </a:p>
        </p:txBody>
      </p:sp>
    </p:spTree>
    <p:extLst>
      <p:ext uri="{BB962C8B-B14F-4D97-AF65-F5344CB8AC3E}">
        <p14:creationId xmlns:p14="http://schemas.microsoft.com/office/powerpoint/2010/main" val="1601134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17</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Palm oil</a:t>
            </a:r>
          </a:p>
        </p:txBody>
      </p:sp>
      <p:pic>
        <p:nvPicPr>
          <p:cNvPr id="2" name="Picture 1">
            <a:extLst>
              <a:ext uri="{FF2B5EF4-FFF2-40B4-BE49-F238E27FC236}">
                <a16:creationId xmlns:a16="http://schemas.microsoft.com/office/drawing/2014/main" id="{0E57824F-D4D9-4368-B595-599B5F698153}"/>
              </a:ext>
            </a:extLst>
          </p:cNvPr>
          <p:cNvPicPr>
            <a:picLocks noChangeAspect="1"/>
          </p:cNvPicPr>
          <p:nvPr/>
        </p:nvPicPr>
        <p:blipFill>
          <a:blip r:embed="rId3"/>
          <a:stretch>
            <a:fillRect/>
          </a:stretch>
        </p:blipFill>
        <p:spPr>
          <a:xfrm>
            <a:off x="4007777" y="1627075"/>
            <a:ext cx="4924425" cy="3048000"/>
          </a:xfrm>
          <a:prstGeom prst="rect">
            <a:avLst/>
          </a:prstGeom>
        </p:spPr>
      </p:pic>
      <p:pic>
        <p:nvPicPr>
          <p:cNvPr id="4" name="Picture 3">
            <a:extLst>
              <a:ext uri="{FF2B5EF4-FFF2-40B4-BE49-F238E27FC236}">
                <a16:creationId xmlns:a16="http://schemas.microsoft.com/office/drawing/2014/main" id="{C4C14547-852A-42AA-B072-9D005D9905BF}"/>
              </a:ext>
            </a:extLst>
          </p:cNvPr>
          <p:cNvPicPr>
            <a:picLocks noChangeAspect="1"/>
          </p:cNvPicPr>
          <p:nvPr/>
        </p:nvPicPr>
        <p:blipFill>
          <a:blip r:embed="rId4"/>
          <a:stretch>
            <a:fillRect/>
          </a:stretch>
        </p:blipFill>
        <p:spPr>
          <a:xfrm>
            <a:off x="457198" y="4526758"/>
            <a:ext cx="3257550" cy="514350"/>
          </a:xfrm>
          <a:prstGeom prst="rect">
            <a:avLst/>
          </a:prstGeom>
        </p:spPr>
      </p:pic>
      <p:sp>
        <p:nvSpPr>
          <p:cNvPr id="8" name="Rectangle: Rounded Corners 7">
            <a:extLst>
              <a:ext uri="{FF2B5EF4-FFF2-40B4-BE49-F238E27FC236}">
                <a16:creationId xmlns:a16="http://schemas.microsoft.com/office/drawing/2014/main" id="{6C02A78B-6A01-409D-9473-B52306A5C7A1}"/>
              </a:ext>
            </a:extLst>
          </p:cNvPr>
          <p:cNvSpPr/>
          <p:nvPr/>
        </p:nvSpPr>
        <p:spPr>
          <a:xfrm>
            <a:off x="2307771" y="4307237"/>
            <a:ext cx="426720" cy="1463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n w="0"/>
                <a:solidFill>
                  <a:schemeClr val="tx1"/>
                </a:solidFill>
                <a:effectLst>
                  <a:outerShdw blurRad="38100" dist="19050" dir="2700000" algn="tl" rotWithShape="0">
                    <a:schemeClr val="dk1">
                      <a:alpha val="40000"/>
                    </a:schemeClr>
                  </a:outerShdw>
                </a:effectLst>
              </a:rPr>
              <a:t>Sep</a:t>
            </a:r>
            <a:endParaRPr lang="LID4096" sz="1000" dirty="0">
              <a:ln w="0"/>
              <a:solidFill>
                <a:schemeClr val="tx1"/>
              </a:solidFill>
              <a:effectLst>
                <a:outerShdw blurRad="38100" dist="19050" dir="2700000" algn="tl" rotWithShape="0">
                  <a:schemeClr val="dk1">
                    <a:alpha val="40000"/>
                  </a:schemeClr>
                </a:outerShdw>
              </a:effectLst>
            </a:endParaRPr>
          </a:p>
        </p:txBody>
      </p:sp>
      <p:sp>
        <p:nvSpPr>
          <p:cNvPr id="10" name="Rectangle: Rounded Corners 9">
            <a:extLst>
              <a:ext uri="{FF2B5EF4-FFF2-40B4-BE49-F238E27FC236}">
                <a16:creationId xmlns:a16="http://schemas.microsoft.com/office/drawing/2014/main" id="{B13E920C-E546-44D4-BAF9-0635B9A4CDBE}"/>
              </a:ext>
            </a:extLst>
          </p:cNvPr>
          <p:cNvSpPr/>
          <p:nvPr/>
        </p:nvSpPr>
        <p:spPr>
          <a:xfrm>
            <a:off x="2986019" y="4307236"/>
            <a:ext cx="540952" cy="1463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n w="0"/>
                <a:solidFill>
                  <a:schemeClr val="tx1"/>
                </a:solidFill>
                <a:effectLst>
                  <a:outerShdw blurRad="38100" dist="19050" dir="2700000" algn="tl" rotWithShape="0">
                    <a:schemeClr val="dk1">
                      <a:alpha val="40000"/>
                    </a:schemeClr>
                  </a:outerShdw>
                </a:effectLst>
              </a:rPr>
              <a:t>OND</a:t>
            </a:r>
            <a:endParaRPr lang="LID4096" sz="100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3053474B-2821-4E98-8541-2D0DA6987E79}"/>
              </a:ext>
            </a:extLst>
          </p:cNvPr>
          <p:cNvSpPr txBox="1"/>
          <p:nvPr/>
        </p:nvSpPr>
        <p:spPr>
          <a:xfrm>
            <a:off x="0" y="2045948"/>
            <a:ext cx="3881231" cy="2585323"/>
          </a:xfrm>
          <a:prstGeom prst="rect">
            <a:avLst/>
          </a:prstGeom>
          <a:noFill/>
        </p:spPr>
        <p:txBody>
          <a:bodyPr wrap="square" rtlCol="0">
            <a:spAutoFit/>
          </a:bodyPr>
          <a:lstStyle/>
          <a:p>
            <a:pPr marL="285750" indent="-285750">
              <a:buFont typeface="Arial" panose="020B0604020202020204" pitchFamily="34" charset="0"/>
              <a:buChar char="•"/>
            </a:pPr>
            <a:r>
              <a:rPr lang="en-US" dirty="0"/>
              <a:t>Heavy SND nearby</a:t>
            </a:r>
          </a:p>
          <a:p>
            <a:pPr marL="742950" lvl="1" indent="-285750">
              <a:buFont typeface="Wingdings" panose="05000000000000000000" pitchFamily="2" charset="2"/>
              <a:buChar char="Ø"/>
            </a:pPr>
            <a:r>
              <a:rPr lang="en-US" dirty="0"/>
              <a:t>Oct-Dec stocks large</a:t>
            </a:r>
          </a:p>
          <a:p>
            <a:pPr marL="742950" lvl="1" indent="-285750">
              <a:buFont typeface="Wingdings" panose="05000000000000000000" pitchFamily="2" charset="2"/>
              <a:buChar char="Ø"/>
            </a:pPr>
            <a:r>
              <a:rPr lang="en-US" dirty="0"/>
              <a:t>Jan-Jun 2019 stocks expected to decline in Indonesia/Malaysia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PME import margins to EU remain strong</a:t>
            </a:r>
          </a:p>
          <a:p>
            <a:pPr marL="285750" indent="-285750">
              <a:buFont typeface="Arial" panose="020B0604020202020204" pitchFamily="34" charset="0"/>
              <a:buChar char="•"/>
            </a:pPr>
            <a:endParaRPr lang="LID4096" dirty="0"/>
          </a:p>
        </p:txBody>
      </p:sp>
    </p:spTree>
    <p:extLst>
      <p:ext uri="{BB962C8B-B14F-4D97-AF65-F5344CB8AC3E}">
        <p14:creationId xmlns:p14="http://schemas.microsoft.com/office/powerpoint/2010/main" val="70627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18</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Bio-Diesel</a:t>
            </a:r>
          </a:p>
        </p:txBody>
      </p:sp>
      <p:pic>
        <p:nvPicPr>
          <p:cNvPr id="10242" name="Picture 6" descr="image004">
            <a:extLst>
              <a:ext uri="{FF2B5EF4-FFF2-40B4-BE49-F238E27FC236}">
                <a16:creationId xmlns:a16="http://schemas.microsoft.com/office/drawing/2014/main" id="{C20EA5B0-A93F-4C95-B6CD-0AE0CC7A7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565" y="1959429"/>
            <a:ext cx="4759436" cy="318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B65E4CA-0D4D-4A55-BF0A-37814D7E1848}"/>
              </a:ext>
            </a:extLst>
          </p:cNvPr>
          <p:cNvPicPr>
            <a:picLocks noChangeAspect="1"/>
          </p:cNvPicPr>
          <p:nvPr/>
        </p:nvPicPr>
        <p:blipFill>
          <a:blip r:embed="rId4"/>
          <a:stretch>
            <a:fillRect/>
          </a:stretch>
        </p:blipFill>
        <p:spPr>
          <a:xfrm>
            <a:off x="45420" y="2527860"/>
            <a:ext cx="4247906" cy="2587601"/>
          </a:xfrm>
          <a:prstGeom prst="rect">
            <a:avLst/>
          </a:prstGeom>
        </p:spPr>
      </p:pic>
      <p:sp>
        <p:nvSpPr>
          <p:cNvPr id="4" name="TextBox 3">
            <a:extLst>
              <a:ext uri="{FF2B5EF4-FFF2-40B4-BE49-F238E27FC236}">
                <a16:creationId xmlns:a16="http://schemas.microsoft.com/office/drawing/2014/main" id="{5BD6CEBD-BEDF-4264-BE64-7FC3BD37855B}"/>
              </a:ext>
            </a:extLst>
          </p:cNvPr>
          <p:cNvSpPr txBox="1"/>
          <p:nvPr/>
        </p:nvSpPr>
        <p:spPr>
          <a:xfrm>
            <a:off x="0" y="1210491"/>
            <a:ext cx="4963885"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ARGY SME will be substituted</a:t>
            </a:r>
          </a:p>
          <a:p>
            <a:pPr marL="742950" lvl="1" indent="-285750">
              <a:buFont typeface="Wingdings" panose="05000000000000000000" pitchFamily="2" charset="2"/>
              <a:buChar char="Ø"/>
            </a:pPr>
            <a:r>
              <a:rPr lang="en-US" sz="1600" dirty="0"/>
              <a:t>New export tax differential</a:t>
            </a:r>
          </a:p>
          <a:p>
            <a:pPr marL="742950" lvl="1" indent="-285750">
              <a:buFont typeface="Wingdings" panose="05000000000000000000" pitchFamily="2" charset="2"/>
              <a:buChar char="Ø"/>
            </a:pPr>
            <a:r>
              <a:rPr lang="en-US" sz="1600" dirty="0"/>
              <a:t>USD -100/mt blending margin </a:t>
            </a:r>
          </a:p>
          <a:p>
            <a:pPr marL="285750" indent="-285750">
              <a:buFont typeface="Arial" panose="020B0604020202020204" pitchFamily="34" charset="0"/>
              <a:buChar char="•"/>
            </a:pPr>
            <a:r>
              <a:rPr lang="en-US" sz="1600" dirty="0"/>
              <a:t>SFME possible in southern EU</a:t>
            </a:r>
          </a:p>
          <a:p>
            <a:pPr marL="742950" lvl="1" indent="-285750">
              <a:buFont typeface="Wingdings" panose="05000000000000000000" pitchFamily="2" charset="2"/>
              <a:buChar char="Ø"/>
            </a:pPr>
            <a:r>
              <a:rPr lang="en-US" sz="1600" dirty="0"/>
              <a:t>RSO/SFO at USD 80 = higher blending</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08670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19</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Sunflower meal potential</a:t>
            </a:r>
          </a:p>
        </p:txBody>
      </p:sp>
      <p:sp>
        <p:nvSpPr>
          <p:cNvPr id="2" name="TextBox 1">
            <a:extLst>
              <a:ext uri="{FF2B5EF4-FFF2-40B4-BE49-F238E27FC236}">
                <a16:creationId xmlns:a16="http://schemas.microsoft.com/office/drawing/2014/main" id="{3199264A-1D44-41CE-8223-F534D15B2A6D}"/>
              </a:ext>
            </a:extLst>
          </p:cNvPr>
          <p:cNvSpPr txBox="1"/>
          <p:nvPr/>
        </p:nvSpPr>
        <p:spPr>
          <a:xfrm>
            <a:off x="0" y="1323703"/>
            <a:ext cx="6239693" cy="2092881"/>
          </a:xfrm>
          <a:prstGeom prst="rect">
            <a:avLst/>
          </a:prstGeom>
          <a:noFill/>
        </p:spPr>
        <p:txBody>
          <a:bodyPr wrap="square" rtlCol="0">
            <a:spAutoFit/>
          </a:bodyPr>
          <a:lstStyle/>
          <a:p>
            <a:pPr marL="285750" indent="-285750">
              <a:buFont typeface="Arial" panose="020B0604020202020204" pitchFamily="34" charset="0"/>
              <a:buChar char="•"/>
            </a:pPr>
            <a:r>
              <a:rPr lang="en-US" sz="1600" dirty="0"/>
              <a:t>China minimizing US origin SBS import</a:t>
            </a:r>
          </a:p>
          <a:p>
            <a:pPr marL="742950" lvl="1" indent="-285750">
              <a:buFont typeface="Wingdings" panose="05000000000000000000" pitchFamily="2" charset="2"/>
              <a:buChar char="Ø"/>
            </a:pPr>
            <a:r>
              <a:rPr lang="en-US" sz="1600" dirty="0"/>
              <a:t>Large increase in spreads over US SBS</a:t>
            </a:r>
          </a:p>
          <a:p>
            <a:pPr marL="742950" lvl="1" indent="-285750">
              <a:buFont typeface="Wingdings" panose="05000000000000000000" pitchFamily="2" charset="2"/>
              <a:buChar char="Ø"/>
            </a:pPr>
            <a:r>
              <a:rPr lang="en-US" sz="1600" dirty="0"/>
              <a:t>Strong margin for other origins crushing US beans</a:t>
            </a:r>
          </a:p>
          <a:p>
            <a:pPr marL="742950" lvl="1" indent="-285750">
              <a:buFont typeface="Wingdings" panose="05000000000000000000" pitchFamily="2" charset="2"/>
              <a:buChar char="Ø"/>
            </a:pPr>
            <a:endParaRPr lang="en-US" sz="1600" dirty="0"/>
          </a:p>
          <a:p>
            <a:pPr marL="285750" indent="-285750">
              <a:buFont typeface="Arial" panose="020B0604020202020204" pitchFamily="34" charset="0"/>
              <a:buChar char="•"/>
            </a:pPr>
            <a:r>
              <a:rPr lang="en-US" sz="1600" dirty="0"/>
              <a:t>SFM one of potential substitutes </a:t>
            </a:r>
          </a:p>
          <a:p>
            <a:pPr marL="742950" lvl="1" indent="-285750">
              <a:buFont typeface="Wingdings" panose="05000000000000000000" pitchFamily="2" charset="2"/>
              <a:buChar char="Ø"/>
            </a:pPr>
            <a:r>
              <a:rPr lang="en-US" sz="1600" dirty="0"/>
              <a:t>China certified 17 new UKR plants</a:t>
            </a:r>
          </a:p>
          <a:p>
            <a:pPr marL="742950" lvl="1" indent="-285750">
              <a:buFont typeface="Wingdings" panose="05000000000000000000" pitchFamily="2" charset="2"/>
              <a:buChar char="Ø"/>
            </a:pPr>
            <a:r>
              <a:rPr lang="en-US" sz="1600" dirty="0"/>
              <a:t>7 previously</a:t>
            </a:r>
          </a:p>
          <a:p>
            <a:pPr lvl="1"/>
            <a:endParaRPr lang="LID4096" dirty="0"/>
          </a:p>
        </p:txBody>
      </p:sp>
      <p:pic>
        <p:nvPicPr>
          <p:cNvPr id="4" name="Picture 3">
            <a:extLst>
              <a:ext uri="{FF2B5EF4-FFF2-40B4-BE49-F238E27FC236}">
                <a16:creationId xmlns:a16="http://schemas.microsoft.com/office/drawing/2014/main" id="{3B731B85-49BF-4FC7-B249-322BB72C525A}"/>
              </a:ext>
            </a:extLst>
          </p:cNvPr>
          <p:cNvPicPr>
            <a:picLocks noChangeAspect="1"/>
          </p:cNvPicPr>
          <p:nvPr/>
        </p:nvPicPr>
        <p:blipFill rotWithShape="1">
          <a:blip r:embed="rId3"/>
          <a:srcRect l="39059" t="49173"/>
          <a:stretch/>
        </p:blipFill>
        <p:spPr>
          <a:xfrm>
            <a:off x="4403570" y="2991758"/>
            <a:ext cx="4740430" cy="2151742"/>
          </a:xfrm>
          <a:prstGeom prst="rect">
            <a:avLst/>
          </a:prstGeom>
        </p:spPr>
      </p:pic>
      <p:sp>
        <p:nvSpPr>
          <p:cNvPr id="5" name="Rectangle 4">
            <a:extLst>
              <a:ext uri="{FF2B5EF4-FFF2-40B4-BE49-F238E27FC236}">
                <a16:creationId xmlns:a16="http://schemas.microsoft.com/office/drawing/2014/main" id="{773A001D-B7AA-4974-9019-84CF46A84F10}"/>
              </a:ext>
            </a:extLst>
          </p:cNvPr>
          <p:cNvSpPr/>
          <p:nvPr/>
        </p:nvSpPr>
        <p:spPr>
          <a:xfrm>
            <a:off x="7646126" y="3227423"/>
            <a:ext cx="1428204" cy="400595"/>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ln w="0"/>
                <a:solidFill>
                  <a:schemeClr val="tx1"/>
                </a:solidFill>
                <a:effectLst>
                  <a:outerShdw blurRad="38100" dist="19050" dir="2700000" algn="tl" rotWithShape="0">
                    <a:schemeClr val="dk1">
                      <a:alpha val="40000"/>
                    </a:schemeClr>
                  </a:outerShdw>
                </a:effectLst>
              </a:rPr>
              <a:t>CAN Canola vs US SBS</a:t>
            </a:r>
            <a:endParaRPr lang="LID4096" sz="1400" dirty="0">
              <a:ln w="0"/>
              <a:solidFill>
                <a:schemeClr val="tx1"/>
              </a:solidFill>
              <a:effectLst>
                <a:outerShdw blurRad="38100" dist="19050" dir="2700000" algn="tl" rotWithShape="0">
                  <a:schemeClr val="dk1">
                    <a:alpha val="40000"/>
                  </a:schemeClr>
                </a:outerShdw>
              </a:effectLst>
            </a:endParaRPr>
          </a:p>
        </p:txBody>
      </p:sp>
      <p:pic>
        <p:nvPicPr>
          <p:cNvPr id="7" name="Picture 6">
            <a:extLst>
              <a:ext uri="{FF2B5EF4-FFF2-40B4-BE49-F238E27FC236}">
                <a16:creationId xmlns:a16="http://schemas.microsoft.com/office/drawing/2014/main" id="{E0299A28-5C61-4B04-A100-3D0D7D1AD3C9}"/>
              </a:ext>
            </a:extLst>
          </p:cNvPr>
          <p:cNvPicPr>
            <a:picLocks noChangeAspect="1"/>
          </p:cNvPicPr>
          <p:nvPr/>
        </p:nvPicPr>
        <p:blipFill rotWithShape="1">
          <a:blip r:embed="rId4"/>
          <a:srcRect l="43313" t="48660"/>
          <a:stretch/>
        </p:blipFill>
        <p:spPr>
          <a:xfrm>
            <a:off x="3903" y="3162350"/>
            <a:ext cx="4195293" cy="1981150"/>
          </a:xfrm>
          <a:prstGeom prst="rect">
            <a:avLst/>
          </a:prstGeom>
        </p:spPr>
      </p:pic>
      <p:sp>
        <p:nvSpPr>
          <p:cNvPr id="9" name="Rectangle 8">
            <a:extLst>
              <a:ext uri="{FF2B5EF4-FFF2-40B4-BE49-F238E27FC236}">
                <a16:creationId xmlns:a16="http://schemas.microsoft.com/office/drawing/2014/main" id="{0212D908-D62F-437C-98E3-9D345C115FCD}"/>
              </a:ext>
            </a:extLst>
          </p:cNvPr>
          <p:cNvSpPr/>
          <p:nvPr/>
        </p:nvSpPr>
        <p:spPr>
          <a:xfrm>
            <a:off x="2723093" y="4089350"/>
            <a:ext cx="1428204" cy="400595"/>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ln w="0"/>
                <a:solidFill>
                  <a:schemeClr val="tx1"/>
                </a:solidFill>
                <a:effectLst>
                  <a:outerShdw blurRad="38100" dist="19050" dir="2700000" algn="tl" rotWithShape="0">
                    <a:schemeClr val="dk1">
                      <a:alpha val="40000"/>
                    </a:schemeClr>
                  </a:outerShdw>
                </a:effectLst>
              </a:rPr>
              <a:t>CAN Canola vs BRA SBS</a:t>
            </a:r>
            <a:endParaRPr lang="LID4096" sz="1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4577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2</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200" y="439738"/>
            <a:ext cx="5151438" cy="6778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Structure</a:t>
            </a:r>
          </a:p>
        </p:txBody>
      </p:sp>
      <p:sp>
        <p:nvSpPr>
          <p:cNvPr id="9" name="TextBox 1">
            <a:extLst>
              <a:ext uri="{FF2B5EF4-FFF2-40B4-BE49-F238E27FC236}">
                <a16:creationId xmlns:a16="http://schemas.microsoft.com/office/drawing/2014/main" id="{06B8E07F-2D73-4938-A293-3D713936706A}"/>
              </a:ext>
            </a:extLst>
          </p:cNvPr>
          <p:cNvSpPr txBox="1">
            <a:spLocks noChangeArrowheads="1"/>
          </p:cNvSpPr>
          <p:nvPr/>
        </p:nvSpPr>
        <p:spPr bwMode="auto">
          <a:xfrm>
            <a:off x="539750" y="1557338"/>
            <a:ext cx="77771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en-US" sz="1600" dirty="0">
                <a:cs typeface="Calibri" panose="020F0502020204030204" pitchFamily="34" charset="0"/>
              </a:rPr>
              <a:t>Sunflowerseed and oil fundamentals</a:t>
            </a:r>
          </a:p>
          <a:p>
            <a:pPr lvl="1">
              <a:buFont typeface="Arial" panose="020B0604020202020204" pitchFamily="34" charset="0"/>
              <a:buChar char="•"/>
            </a:pPr>
            <a:r>
              <a:rPr lang="en-US" altLang="en-US" sz="1600" dirty="0">
                <a:cs typeface="Calibri" panose="020F0502020204030204" pitchFamily="34" charset="0"/>
              </a:rPr>
              <a:t>Crops</a:t>
            </a:r>
          </a:p>
          <a:p>
            <a:pPr lvl="1">
              <a:buFont typeface="Arial" panose="020B0604020202020204" pitchFamily="34" charset="0"/>
              <a:buChar char="•"/>
            </a:pPr>
            <a:r>
              <a:rPr lang="en-US" altLang="en-US" sz="1600" dirty="0">
                <a:cs typeface="Calibri" panose="020F0502020204030204" pitchFamily="34" charset="0"/>
              </a:rPr>
              <a:t>Trade flows</a:t>
            </a:r>
          </a:p>
          <a:p>
            <a:pPr lvl="1">
              <a:buFont typeface="Arial" panose="020B0604020202020204" pitchFamily="34" charset="0"/>
              <a:buChar char="•"/>
            </a:pPr>
            <a:r>
              <a:rPr lang="en-US" altLang="en-US" sz="1600" dirty="0">
                <a:cs typeface="Calibri" panose="020F0502020204030204" pitchFamily="34" charset="0"/>
              </a:rPr>
              <a:t>Exportable surplus</a:t>
            </a:r>
          </a:p>
          <a:p>
            <a:pPr>
              <a:buFont typeface="Arial" panose="020B0604020202020204" pitchFamily="34" charset="0"/>
              <a:buChar char="•"/>
            </a:pPr>
            <a:r>
              <a:rPr lang="en-US" altLang="en-US" sz="1600" dirty="0">
                <a:cs typeface="Calibri" panose="020F0502020204030204" pitchFamily="34" charset="0"/>
              </a:rPr>
              <a:t>Relative values to other seeds and oils</a:t>
            </a:r>
          </a:p>
          <a:p>
            <a:pPr>
              <a:buFont typeface="Arial" panose="020B0604020202020204" pitchFamily="34" charset="0"/>
              <a:buChar char="•"/>
            </a:pPr>
            <a:r>
              <a:rPr lang="en-US" altLang="en-US" sz="1600" dirty="0">
                <a:cs typeface="Calibri" panose="020F0502020204030204" pitchFamily="34" charset="0"/>
              </a:rPr>
              <a:t>Crush margins</a:t>
            </a:r>
          </a:p>
          <a:p>
            <a:pPr>
              <a:buFont typeface="Arial" panose="020B0604020202020204" pitchFamily="34" charset="0"/>
              <a:buChar char="•"/>
            </a:pPr>
            <a:r>
              <a:rPr lang="en-US" altLang="en-US" sz="1600" dirty="0">
                <a:cs typeface="Calibri" panose="020F0502020204030204" pitchFamily="34" charset="0"/>
              </a:rPr>
              <a:t>Bio-Diesel </a:t>
            </a:r>
          </a:p>
          <a:p>
            <a:pPr>
              <a:buFont typeface="Arial" panose="020B0604020202020204" pitchFamily="34" charset="0"/>
              <a:buChar char="•"/>
            </a:pPr>
            <a:r>
              <a:rPr lang="en-US" altLang="en-US" sz="1600" dirty="0">
                <a:cs typeface="Calibri" panose="020F0502020204030204" pitchFamily="34" charset="0"/>
              </a:rPr>
              <a:t>Sunflower meal</a:t>
            </a:r>
          </a:p>
          <a:p>
            <a:pPr>
              <a:buFont typeface="Arial" panose="020B0604020202020204" pitchFamily="34" charset="0"/>
              <a:buChar char="•"/>
            </a:pPr>
            <a:r>
              <a:rPr lang="en-US" altLang="en-US" sz="1600" dirty="0">
                <a:cs typeface="Calibri" panose="020F0502020204030204" pitchFamily="34" charset="0"/>
              </a:rPr>
              <a:t>Soybeans</a:t>
            </a:r>
          </a:p>
          <a:p>
            <a:pPr>
              <a:buFont typeface="Arial" panose="020B0604020202020204" pitchFamily="34" charset="0"/>
              <a:buChar char="•"/>
            </a:pPr>
            <a:r>
              <a:rPr lang="en-US" altLang="en-US" sz="1600" dirty="0">
                <a:cs typeface="Calibri" panose="020F0502020204030204" pitchFamily="34" charset="0"/>
              </a:rPr>
              <a:t>Canola / Rapeseed</a:t>
            </a:r>
          </a:p>
          <a:p>
            <a:pPr>
              <a:buFont typeface="Arial" panose="020B0604020202020204" pitchFamily="34" charset="0"/>
              <a:buChar char="•"/>
            </a:pPr>
            <a:r>
              <a:rPr lang="en-US" altLang="en-US" sz="1600" dirty="0">
                <a:cs typeface="Calibri" panose="020F0502020204030204" pitchFamily="34" charset="0"/>
              </a:rPr>
              <a:t>Trade war </a:t>
            </a:r>
          </a:p>
          <a:p>
            <a:pPr>
              <a:buFont typeface="Arial" panose="020B0604020202020204" pitchFamily="34" charset="0"/>
              <a:buChar char="•"/>
            </a:pPr>
            <a:endParaRPr lang="en-US" altLang="en-US" sz="1600" dirty="0">
              <a:latin typeface="+mj-lt"/>
              <a:cs typeface="Calibri" panose="020F0502020204030204" pitchFamily="34" charset="0"/>
            </a:endParaRPr>
          </a:p>
          <a:p>
            <a:pPr lvl="1">
              <a:buFont typeface="Arial" panose="020B0604020202020204" pitchFamily="34" charset="0"/>
              <a:buChar char="•"/>
            </a:pPr>
            <a:endParaRPr lang="en-US" altLang="en-US" sz="1600" dirty="0">
              <a:latin typeface="+mj-lt"/>
              <a:cs typeface="Calibri" panose="020F0502020204030204" pitchFamily="34" charset="0"/>
            </a:endParaRPr>
          </a:p>
        </p:txBody>
      </p:sp>
    </p:spTree>
    <p:extLst>
      <p:ext uri="{BB962C8B-B14F-4D97-AF65-F5344CB8AC3E}">
        <p14:creationId xmlns:p14="http://schemas.microsoft.com/office/powerpoint/2010/main" val="3989203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20</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Global soybeans market</a:t>
            </a:r>
          </a:p>
        </p:txBody>
      </p:sp>
      <p:pic>
        <p:nvPicPr>
          <p:cNvPr id="2" name="Picture 1">
            <a:extLst>
              <a:ext uri="{FF2B5EF4-FFF2-40B4-BE49-F238E27FC236}">
                <a16:creationId xmlns:a16="http://schemas.microsoft.com/office/drawing/2014/main" id="{81C0C738-F926-4C6A-B931-2B5D6EA87A10}"/>
              </a:ext>
            </a:extLst>
          </p:cNvPr>
          <p:cNvPicPr>
            <a:picLocks noChangeAspect="1"/>
          </p:cNvPicPr>
          <p:nvPr/>
        </p:nvPicPr>
        <p:blipFill>
          <a:blip r:embed="rId3"/>
          <a:stretch>
            <a:fillRect/>
          </a:stretch>
        </p:blipFill>
        <p:spPr>
          <a:xfrm>
            <a:off x="2988622" y="1628503"/>
            <a:ext cx="5994677" cy="3075259"/>
          </a:xfrm>
          <a:prstGeom prst="rect">
            <a:avLst/>
          </a:prstGeom>
        </p:spPr>
      </p:pic>
      <p:sp>
        <p:nvSpPr>
          <p:cNvPr id="5" name="TextBox 4">
            <a:extLst>
              <a:ext uri="{FF2B5EF4-FFF2-40B4-BE49-F238E27FC236}">
                <a16:creationId xmlns:a16="http://schemas.microsoft.com/office/drawing/2014/main" id="{CD2E584E-5A27-4764-B45F-EE1E47C5E0D0}"/>
              </a:ext>
            </a:extLst>
          </p:cNvPr>
          <p:cNvSpPr txBox="1"/>
          <p:nvPr/>
        </p:nvSpPr>
        <p:spPr>
          <a:xfrm>
            <a:off x="222066" y="1689463"/>
            <a:ext cx="288689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World production increasing 8%</a:t>
            </a:r>
          </a:p>
          <a:p>
            <a:pPr marL="285750" indent="-285750">
              <a:buFont typeface="Arial" panose="020B0604020202020204" pitchFamily="34" charset="0"/>
              <a:buChar char="•"/>
            </a:pPr>
            <a:r>
              <a:rPr lang="en-US" dirty="0"/>
              <a:t>Largely on the back of </a:t>
            </a:r>
          </a:p>
          <a:p>
            <a:pPr marL="742950" lvl="1" indent="-285750">
              <a:buFont typeface="Wingdings" panose="05000000000000000000" pitchFamily="2" charset="2"/>
              <a:buChar char="Ø"/>
            </a:pPr>
            <a:r>
              <a:rPr lang="en-US" dirty="0"/>
              <a:t>ARG +17mmt</a:t>
            </a:r>
          </a:p>
          <a:p>
            <a:pPr marL="742950" lvl="1" indent="-285750">
              <a:buFont typeface="Wingdings" panose="05000000000000000000" pitchFamily="2" charset="2"/>
              <a:buChar char="Ø"/>
            </a:pPr>
            <a:r>
              <a:rPr lang="en-US" dirty="0"/>
              <a:t>USA  +7mmt</a:t>
            </a:r>
          </a:p>
          <a:p>
            <a:pPr marL="742950" lvl="1" indent="-285750">
              <a:buFont typeface="Wingdings" panose="05000000000000000000" pitchFamily="2" charset="2"/>
              <a:buChar char="Ø"/>
            </a:pPr>
            <a:endParaRPr lang="en-US" dirty="0"/>
          </a:p>
          <a:p>
            <a:pPr marL="285750" indent="-285750">
              <a:buFont typeface="Arial" panose="020B0604020202020204" pitchFamily="34" charset="0"/>
              <a:buChar char="•"/>
            </a:pPr>
            <a:r>
              <a:rPr lang="en-US" dirty="0"/>
              <a:t>C/O remains large</a:t>
            </a:r>
            <a:endParaRPr lang="LID4096" dirty="0"/>
          </a:p>
        </p:txBody>
      </p:sp>
    </p:spTree>
    <p:extLst>
      <p:ext uri="{BB962C8B-B14F-4D97-AF65-F5344CB8AC3E}">
        <p14:creationId xmlns:p14="http://schemas.microsoft.com/office/powerpoint/2010/main" val="465373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21</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Global soybean Meal market</a:t>
            </a:r>
          </a:p>
        </p:txBody>
      </p:sp>
      <p:pic>
        <p:nvPicPr>
          <p:cNvPr id="7" name="Picture 6">
            <a:extLst>
              <a:ext uri="{FF2B5EF4-FFF2-40B4-BE49-F238E27FC236}">
                <a16:creationId xmlns:a16="http://schemas.microsoft.com/office/drawing/2014/main" id="{207C64E5-E5A7-4D77-9AD1-E2F6E06A6702}"/>
              </a:ext>
            </a:extLst>
          </p:cNvPr>
          <p:cNvPicPr>
            <a:picLocks noChangeAspect="1"/>
          </p:cNvPicPr>
          <p:nvPr/>
        </p:nvPicPr>
        <p:blipFill>
          <a:blip r:embed="rId3"/>
          <a:stretch>
            <a:fillRect/>
          </a:stretch>
        </p:blipFill>
        <p:spPr>
          <a:xfrm>
            <a:off x="3587136" y="1753133"/>
            <a:ext cx="5556864" cy="3386307"/>
          </a:xfrm>
          <a:prstGeom prst="rect">
            <a:avLst/>
          </a:prstGeom>
        </p:spPr>
      </p:pic>
      <p:pic>
        <p:nvPicPr>
          <p:cNvPr id="5" name="Picture 4">
            <a:extLst>
              <a:ext uri="{FF2B5EF4-FFF2-40B4-BE49-F238E27FC236}">
                <a16:creationId xmlns:a16="http://schemas.microsoft.com/office/drawing/2014/main" id="{1E68CD97-FE2F-42D9-8CD7-8D4BBA6BA31D}"/>
              </a:ext>
            </a:extLst>
          </p:cNvPr>
          <p:cNvPicPr>
            <a:picLocks noChangeAspect="1"/>
          </p:cNvPicPr>
          <p:nvPr/>
        </p:nvPicPr>
        <p:blipFill>
          <a:blip r:embed="rId4"/>
          <a:stretch>
            <a:fillRect/>
          </a:stretch>
        </p:blipFill>
        <p:spPr>
          <a:xfrm>
            <a:off x="131128" y="3446287"/>
            <a:ext cx="2995249" cy="1594650"/>
          </a:xfrm>
          <a:prstGeom prst="rect">
            <a:avLst/>
          </a:prstGeom>
        </p:spPr>
      </p:pic>
      <p:sp>
        <p:nvSpPr>
          <p:cNvPr id="8" name="TextBox 7">
            <a:extLst>
              <a:ext uri="{FF2B5EF4-FFF2-40B4-BE49-F238E27FC236}">
                <a16:creationId xmlns:a16="http://schemas.microsoft.com/office/drawing/2014/main" id="{CBC8B275-4FD5-43AC-8F2C-010B81B3AFEE}"/>
              </a:ext>
            </a:extLst>
          </p:cNvPr>
          <p:cNvSpPr txBox="1"/>
          <p:nvPr/>
        </p:nvSpPr>
        <p:spPr>
          <a:xfrm>
            <a:off x="-1" y="1288869"/>
            <a:ext cx="3762104" cy="2154436"/>
          </a:xfrm>
          <a:prstGeom prst="rect">
            <a:avLst/>
          </a:prstGeom>
          <a:noFill/>
        </p:spPr>
        <p:txBody>
          <a:bodyPr wrap="square" rtlCol="0">
            <a:spAutoFit/>
          </a:bodyPr>
          <a:lstStyle/>
          <a:p>
            <a:pPr marL="285750" indent="-285750">
              <a:buFont typeface="Arial" panose="020B0604020202020204" pitchFamily="34" charset="0"/>
              <a:buChar char="•"/>
            </a:pPr>
            <a:r>
              <a:rPr lang="en-US" dirty="0"/>
              <a:t>World demand 239mmt (+4%)</a:t>
            </a:r>
          </a:p>
          <a:p>
            <a:pPr marL="285750" indent="-285750">
              <a:buFont typeface="Arial" panose="020B0604020202020204" pitchFamily="34" charset="0"/>
              <a:buChar char="•"/>
            </a:pPr>
            <a:r>
              <a:rPr lang="en-US" dirty="0"/>
              <a:t>China 73mmt (+4%)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a:t>How much substitution will we see?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Oilshare historic low</a:t>
            </a:r>
          </a:p>
          <a:p>
            <a:pPr marL="742950" lvl="1" indent="-285750">
              <a:buFont typeface="Wingdings" panose="05000000000000000000" pitchFamily="2" charset="2"/>
              <a:buChar char="Ø"/>
            </a:pPr>
            <a:r>
              <a:rPr lang="en-US" sz="1600" dirty="0"/>
              <a:t>Crushing for protein</a:t>
            </a:r>
          </a:p>
          <a:p>
            <a:pPr marL="742950" lvl="1" indent="-285750">
              <a:buFont typeface="Wingdings" panose="05000000000000000000" pitchFamily="2" charset="2"/>
              <a:buChar char="Ø"/>
            </a:pPr>
            <a:r>
              <a:rPr lang="en-US" sz="1600" dirty="0"/>
              <a:t>To much oil</a:t>
            </a:r>
            <a:endParaRPr lang="LID4096" sz="1600" dirty="0"/>
          </a:p>
        </p:txBody>
      </p:sp>
    </p:spTree>
    <p:extLst>
      <p:ext uri="{BB962C8B-B14F-4D97-AF65-F5344CB8AC3E}">
        <p14:creationId xmlns:p14="http://schemas.microsoft.com/office/powerpoint/2010/main" val="1300439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22</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Canadian canola market</a:t>
            </a:r>
          </a:p>
        </p:txBody>
      </p:sp>
      <p:pic>
        <p:nvPicPr>
          <p:cNvPr id="8194" name="Picture 2" descr="image005">
            <a:extLst>
              <a:ext uri="{FF2B5EF4-FFF2-40B4-BE49-F238E27FC236}">
                <a16:creationId xmlns:a16="http://schemas.microsoft.com/office/drawing/2014/main" id="{C0DCB775-DE68-4437-B08D-E3781C52C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954" y="1233240"/>
            <a:ext cx="1369652" cy="38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44DE8E0E-0104-4A08-9ECA-C180A7F684AB" descr="Image">
            <a:extLst>
              <a:ext uri="{FF2B5EF4-FFF2-40B4-BE49-F238E27FC236}">
                <a16:creationId xmlns:a16="http://schemas.microsoft.com/office/drawing/2014/main" id="{E6418BDC-95BC-48D8-ADB9-710F2DFB70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079" y="1720386"/>
            <a:ext cx="2440061" cy="333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56EAA0A-86C8-46C3-BA00-05A87B7B2194}"/>
              </a:ext>
            </a:extLst>
          </p:cNvPr>
          <p:cNvSpPr/>
          <p:nvPr/>
        </p:nvSpPr>
        <p:spPr>
          <a:xfrm>
            <a:off x="4991309" y="1854926"/>
            <a:ext cx="2133600" cy="470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Northern</a:t>
            </a:r>
            <a:r>
              <a:rPr lang="en-US" sz="1600" dirty="0"/>
              <a:t> </a:t>
            </a:r>
            <a:r>
              <a:rPr lang="en-US" sz="1600" dirty="0">
                <a:ln w="0"/>
                <a:solidFill>
                  <a:schemeClr val="tx1"/>
                </a:solidFill>
                <a:effectLst>
                  <a:outerShdw blurRad="38100" dist="19050" dir="2700000" algn="tl" rotWithShape="0">
                    <a:schemeClr val="dk1">
                      <a:alpha val="40000"/>
                    </a:schemeClr>
                  </a:outerShdw>
                </a:effectLst>
              </a:rPr>
              <a:t>Saskatchewan</a:t>
            </a:r>
            <a:endParaRPr lang="LID4096" sz="1600" dirty="0"/>
          </a:p>
        </p:txBody>
      </p:sp>
      <p:pic>
        <p:nvPicPr>
          <p:cNvPr id="5" name="Picture 4">
            <a:extLst>
              <a:ext uri="{FF2B5EF4-FFF2-40B4-BE49-F238E27FC236}">
                <a16:creationId xmlns:a16="http://schemas.microsoft.com/office/drawing/2014/main" id="{40914676-7AD3-4241-984A-5C01954FC1E9}"/>
              </a:ext>
            </a:extLst>
          </p:cNvPr>
          <p:cNvPicPr>
            <a:picLocks noChangeAspect="1"/>
          </p:cNvPicPr>
          <p:nvPr/>
        </p:nvPicPr>
        <p:blipFill>
          <a:blip r:embed="rId5"/>
          <a:stretch>
            <a:fillRect/>
          </a:stretch>
        </p:blipFill>
        <p:spPr>
          <a:xfrm>
            <a:off x="417069" y="4161504"/>
            <a:ext cx="4154931" cy="879604"/>
          </a:xfrm>
          <a:prstGeom prst="rect">
            <a:avLst/>
          </a:prstGeom>
        </p:spPr>
      </p:pic>
      <p:sp>
        <p:nvSpPr>
          <p:cNvPr id="7" name="TextBox 6">
            <a:extLst>
              <a:ext uri="{FF2B5EF4-FFF2-40B4-BE49-F238E27FC236}">
                <a16:creationId xmlns:a16="http://schemas.microsoft.com/office/drawing/2014/main" id="{901FAD91-00FF-4B35-AFF1-02A3B9658230}"/>
              </a:ext>
            </a:extLst>
          </p:cNvPr>
          <p:cNvSpPr txBox="1"/>
          <p:nvPr/>
        </p:nvSpPr>
        <p:spPr>
          <a:xfrm>
            <a:off x="696686" y="1332411"/>
            <a:ext cx="4049485" cy="2308324"/>
          </a:xfrm>
          <a:prstGeom prst="rect">
            <a:avLst/>
          </a:prstGeom>
          <a:noFill/>
        </p:spPr>
        <p:txBody>
          <a:bodyPr wrap="square" rtlCol="0">
            <a:spAutoFit/>
          </a:bodyPr>
          <a:lstStyle/>
          <a:p>
            <a:pPr marL="285750" indent="-285750">
              <a:buFont typeface="Arial" panose="020B0604020202020204" pitchFamily="34" charset="0"/>
              <a:buChar char="•"/>
            </a:pPr>
            <a:r>
              <a:rPr lang="en-US" dirty="0"/>
              <a:t>22.2mmt initially</a:t>
            </a:r>
          </a:p>
          <a:p>
            <a:pPr marL="742950" lvl="1" indent="-285750">
              <a:buFont typeface="Wingdings" panose="05000000000000000000" pitchFamily="2" charset="2"/>
              <a:buChar char="Ø"/>
            </a:pPr>
            <a:r>
              <a:rPr lang="en-US" dirty="0"/>
              <a:t>Delayed plantings</a:t>
            </a:r>
          </a:p>
          <a:p>
            <a:pPr marL="742950" lvl="1" indent="-285750">
              <a:buFont typeface="Wingdings" panose="05000000000000000000" pitchFamily="2" charset="2"/>
              <a:buChar char="Ø"/>
            </a:pPr>
            <a:r>
              <a:rPr lang="en-US" dirty="0"/>
              <a:t>Hot and dry</a:t>
            </a:r>
          </a:p>
          <a:p>
            <a:pPr marL="742950" lvl="1" indent="-285750">
              <a:buFont typeface="Wingdings" panose="05000000000000000000" pitchFamily="2" charset="2"/>
              <a:buChar char="Ø"/>
            </a:pPr>
            <a:r>
              <a:rPr lang="en-US" dirty="0"/>
              <a:t>Frost and snow</a:t>
            </a:r>
          </a:p>
          <a:p>
            <a:pPr marL="285750" indent="-285750">
              <a:buFont typeface="Arial" panose="020B0604020202020204" pitchFamily="34" charset="0"/>
              <a:buChar char="•"/>
            </a:pPr>
            <a:r>
              <a:rPr lang="en-US" dirty="0"/>
              <a:t>21.2mmt current estimate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Farmer selling focusing on wheat</a:t>
            </a:r>
          </a:p>
          <a:p>
            <a:pPr marL="285750" indent="-285750">
              <a:buFont typeface="Arial" panose="020B0604020202020204" pitchFamily="34" charset="0"/>
              <a:buChar char="•"/>
            </a:pPr>
            <a:r>
              <a:rPr lang="en-US" dirty="0"/>
              <a:t>Harvest still ongoing  </a:t>
            </a:r>
            <a:endParaRPr lang="LID4096" dirty="0"/>
          </a:p>
        </p:txBody>
      </p:sp>
    </p:spTree>
    <p:extLst>
      <p:ext uri="{BB962C8B-B14F-4D97-AF65-F5344CB8AC3E}">
        <p14:creationId xmlns:p14="http://schemas.microsoft.com/office/powerpoint/2010/main" val="3781765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23</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European rapeseed market</a:t>
            </a:r>
          </a:p>
        </p:txBody>
      </p:sp>
      <p:pic>
        <p:nvPicPr>
          <p:cNvPr id="4" name="Picture 3">
            <a:extLst>
              <a:ext uri="{FF2B5EF4-FFF2-40B4-BE49-F238E27FC236}">
                <a16:creationId xmlns:a16="http://schemas.microsoft.com/office/drawing/2014/main" id="{C579A59D-7D50-42B9-9A8E-FE5B89ED6EB7}"/>
              </a:ext>
            </a:extLst>
          </p:cNvPr>
          <p:cNvPicPr>
            <a:picLocks noChangeAspect="1"/>
          </p:cNvPicPr>
          <p:nvPr/>
        </p:nvPicPr>
        <p:blipFill>
          <a:blip r:embed="rId3"/>
          <a:stretch>
            <a:fillRect/>
          </a:stretch>
        </p:blipFill>
        <p:spPr>
          <a:xfrm>
            <a:off x="155808" y="1250603"/>
            <a:ext cx="4651320" cy="695509"/>
          </a:xfrm>
          <a:prstGeom prst="rect">
            <a:avLst/>
          </a:prstGeom>
        </p:spPr>
      </p:pic>
      <p:pic>
        <p:nvPicPr>
          <p:cNvPr id="5" name="Picture 4">
            <a:extLst>
              <a:ext uri="{FF2B5EF4-FFF2-40B4-BE49-F238E27FC236}">
                <a16:creationId xmlns:a16="http://schemas.microsoft.com/office/drawing/2014/main" id="{1814F1EC-F49C-496C-839A-199E68F6BCCA}"/>
              </a:ext>
            </a:extLst>
          </p:cNvPr>
          <p:cNvPicPr>
            <a:picLocks noChangeAspect="1"/>
          </p:cNvPicPr>
          <p:nvPr/>
        </p:nvPicPr>
        <p:blipFill>
          <a:blip r:embed="rId4"/>
          <a:stretch>
            <a:fillRect/>
          </a:stretch>
        </p:blipFill>
        <p:spPr>
          <a:xfrm>
            <a:off x="155808" y="2019066"/>
            <a:ext cx="4651320" cy="1151453"/>
          </a:xfrm>
          <a:prstGeom prst="rect">
            <a:avLst/>
          </a:prstGeom>
        </p:spPr>
      </p:pic>
      <p:pic>
        <p:nvPicPr>
          <p:cNvPr id="7" name="Picture 6">
            <a:extLst>
              <a:ext uri="{FF2B5EF4-FFF2-40B4-BE49-F238E27FC236}">
                <a16:creationId xmlns:a16="http://schemas.microsoft.com/office/drawing/2014/main" id="{8312CC33-9BF7-4D1D-83E9-81AC03498D2A}"/>
              </a:ext>
            </a:extLst>
          </p:cNvPr>
          <p:cNvPicPr>
            <a:picLocks noChangeAspect="1"/>
          </p:cNvPicPr>
          <p:nvPr/>
        </p:nvPicPr>
        <p:blipFill rotWithShape="1">
          <a:blip r:embed="rId5"/>
          <a:srcRect l="31429" t="51958" r="2752"/>
          <a:stretch/>
        </p:blipFill>
        <p:spPr>
          <a:xfrm>
            <a:off x="3917914" y="3170519"/>
            <a:ext cx="5226085" cy="1983244"/>
          </a:xfrm>
          <a:prstGeom prst="rect">
            <a:avLst/>
          </a:prstGeom>
        </p:spPr>
      </p:pic>
      <p:sp>
        <p:nvSpPr>
          <p:cNvPr id="8" name="TextBox 7">
            <a:extLst>
              <a:ext uri="{FF2B5EF4-FFF2-40B4-BE49-F238E27FC236}">
                <a16:creationId xmlns:a16="http://schemas.microsoft.com/office/drawing/2014/main" id="{6E0A9215-E98A-4EFA-BBFE-82952E537BAB}"/>
              </a:ext>
            </a:extLst>
          </p:cNvPr>
          <p:cNvSpPr txBox="1"/>
          <p:nvPr/>
        </p:nvSpPr>
        <p:spPr>
          <a:xfrm>
            <a:off x="4954702" y="2271626"/>
            <a:ext cx="4059141" cy="646331"/>
          </a:xfrm>
          <a:prstGeom prst="rect">
            <a:avLst/>
          </a:prstGeom>
          <a:noFill/>
        </p:spPr>
        <p:txBody>
          <a:bodyPr wrap="square" rtlCol="0">
            <a:spAutoFit/>
          </a:bodyPr>
          <a:lstStyle/>
          <a:p>
            <a:pPr marL="285750" indent="-285750">
              <a:buFont typeface="Arial" panose="020B0604020202020204" pitchFamily="34" charset="0"/>
              <a:buChar char="•"/>
            </a:pPr>
            <a:r>
              <a:rPr lang="en-US" dirty="0"/>
              <a:t>Price spread supporting SBS crush</a:t>
            </a:r>
          </a:p>
          <a:p>
            <a:pPr marL="742950" lvl="1" indent="-285750">
              <a:buFont typeface="Wingdings" panose="05000000000000000000" pitchFamily="2" charset="2"/>
              <a:buChar char="Ø"/>
            </a:pPr>
            <a:r>
              <a:rPr lang="en-US" dirty="0"/>
              <a:t>Keeping C/O large</a:t>
            </a:r>
            <a:endParaRPr lang="LID4096" dirty="0"/>
          </a:p>
        </p:txBody>
      </p:sp>
      <p:sp>
        <p:nvSpPr>
          <p:cNvPr id="10" name="TextBox 9">
            <a:extLst>
              <a:ext uri="{FF2B5EF4-FFF2-40B4-BE49-F238E27FC236}">
                <a16:creationId xmlns:a16="http://schemas.microsoft.com/office/drawing/2014/main" id="{4DD822AB-4098-4CB4-8773-768F9F9103C5}"/>
              </a:ext>
            </a:extLst>
          </p:cNvPr>
          <p:cNvSpPr txBox="1"/>
          <p:nvPr/>
        </p:nvSpPr>
        <p:spPr>
          <a:xfrm>
            <a:off x="173226" y="3243473"/>
            <a:ext cx="3287489"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Initial crop and C/O heavy</a:t>
            </a:r>
          </a:p>
          <a:p>
            <a:pPr marL="742950" lvl="1" indent="-285750">
              <a:buFont typeface="Wingdings" panose="05000000000000000000" pitchFamily="2" charset="2"/>
              <a:buChar char="Ø"/>
            </a:pPr>
            <a:r>
              <a:rPr lang="en-US" sz="1600" dirty="0"/>
              <a:t>Winter kill</a:t>
            </a:r>
          </a:p>
          <a:p>
            <a:pPr marL="742950" lvl="1" indent="-285750">
              <a:buFont typeface="Wingdings" panose="05000000000000000000" pitchFamily="2" charset="2"/>
              <a:buChar char="Ø"/>
            </a:pPr>
            <a:r>
              <a:rPr lang="en-US" sz="1600" dirty="0"/>
              <a:t>Too wet</a:t>
            </a:r>
          </a:p>
          <a:p>
            <a:pPr marL="742950" lvl="1" indent="-285750">
              <a:buFont typeface="Wingdings" panose="05000000000000000000" pitchFamily="2" charset="2"/>
              <a:buChar char="Ø"/>
            </a:pPr>
            <a:r>
              <a:rPr lang="en-US" sz="1600" dirty="0"/>
              <a:t>Too dry</a:t>
            </a:r>
          </a:p>
          <a:p>
            <a:pPr marL="285750" indent="-285750">
              <a:buFont typeface="Arial" panose="020B0604020202020204" pitchFamily="34" charset="0"/>
              <a:buChar char="•"/>
            </a:pPr>
            <a:r>
              <a:rPr lang="en-US" sz="1600" dirty="0"/>
              <a:t>Decline of 2.5mmt or -13%</a:t>
            </a:r>
          </a:p>
          <a:p>
            <a:pPr marL="285750" indent="-285750">
              <a:buFont typeface="Arial" panose="020B0604020202020204" pitchFamily="34" charset="0"/>
              <a:buChar char="•"/>
            </a:pPr>
            <a:r>
              <a:rPr lang="en-US" sz="1600" dirty="0"/>
              <a:t>Spread to SBS decreasing crush</a:t>
            </a:r>
          </a:p>
          <a:p>
            <a:pPr marL="742950" lvl="1" indent="-285750">
              <a:buFont typeface="Wingdings" panose="05000000000000000000" pitchFamily="2" charset="2"/>
              <a:buChar char="Ø"/>
            </a:pPr>
            <a:endParaRPr lang="LID4096" sz="1600" dirty="0"/>
          </a:p>
        </p:txBody>
      </p:sp>
    </p:spTree>
    <p:extLst>
      <p:ext uri="{BB962C8B-B14F-4D97-AF65-F5344CB8AC3E}">
        <p14:creationId xmlns:p14="http://schemas.microsoft.com/office/powerpoint/2010/main" val="3298157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24</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Unknown: currency &amp; trade war</a:t>
            </a:r>
          </a:p>
        </p:txBody>
      </p:sp>
      <p:sp>
        <p:nvSpPr>
          <p:cNvPr id="5" name="Rectangle 2">
            <a:extLst>
              <a:ext uri="{FF2B5EF4-FFF2-40B4-BE49-F238E27FC236}">
                <a16:creationId xmlns:a16="http://schemas.microsoft.com/office/drawing/2014/main" id="{6526D21D-D53B-4102-983A-CE1521449AA7}"/>
              </a:ext>
            </a:extLst>
          </p:cNvPr>
          <p:cNvSpPr>
            <a:spLocks noChangeArrowheads="1"/>
          </p:cNvSpPr>
          <p:nvPr/>
        </p:nvSpPr>
        <p:spPr bwMode="auto">
          <a:xfrm flipV="1">
            <a:off x="6495316" y="1250157"/>
            <a:ext cx="48587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ID4096"/>
          </a:p>
        </p:txBody>
      </p:sp>
      <p:pic>
        <p:nvPicPr>
          <p:cNvPr id="9217" name="735ED643-643F-4157-97C5-F2D7FF5A62BF" descr="Image">
            <a:extLst>
              <a:ext uri="{FF2B5EF4-FFF2-40B4-BE49-F238E27FC236}">
                <a16:creationId xmlns:a16="http://schemas.microsoft.com/office/drawing/2014/main" id="{6AB32DB5-46E5-4598-9F42-2D18096A4E95}"/>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b="10834"/>
          <a:stretch>
            <a:fillRect/>
          </a:stretch>
        </p:blipFill>
        <p:spPr bwMode="auto">
          <a:xfrm>
            <a:off x="0" y="3270056"/>
            <a:ext cx="3822062" cy="18734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6B067F66-DA6F-4432-A79D-0881052903A2}"/>
              </a:ext>
            </a:extLst>
          </p:cNvPr>
          <p:cNvSpPr/>
          <p:nvPr/>
        </p:nvSpPr>
        <p:spPr>
          <a:xfrm>
            <a:off x="7532914" y="2571750"/>
            <a:ext cx="1262743" cy="545919"/>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ln w="0"/>
                <a:solidFill>
                  <a:schemeClr val="tx1"/>
                </a:solidFill>
                <a:effectLst>
                  <a:outerShdw blurRad="38100" dist="19050" dir="2700000" algn="tl" rotWithShape="0">
                    <a:schemeClr val="dk1">
                      <a:alpha val="40000"/>
                    </a:schemeClr>
                  </a:outerShdw>
                </a:effectLst>
              </a:rPr>
              <a:t>CBOT SBS Nov 18</a:t>
            </a:r>
            <a:endParaRPr lang="LID4096" sz="1400" dirty="0">
              <a:ln w="0"/>
              <a:solidFill>
                <a:schemeClr val="tx1"/>
              </a:solidFill>
              <a:effectLst>
                <a:outerShdw blurRad="38100" dist="19050" dir="2700000" algn="tl" rotWithShape="0">
                  <a:schemeClr val="dk1">
                    <a:alpha val="40000"/>
                  </a:schemeClr>
                </a:outerShdw>
              </a:effectLst>
            </a:endParaRPr>
          </a:p>
        </p:txBody>
      </p:sp>
      <p:pic>
        <p:nvPicPr>
          <p:cNvPr id="9" name="Picture 8">
            <a:extLst>
              <a:ext uri="{FF2B5EF4-FFF2-40B4-BE49-F238E27FC236}">
                <a16:creationId xmlns:a16="http://schemas.microsoft.com/office/drawing/2014/main" id="{26CE0252-F259-4F75-9ACA-32A9E95C2006}"/>
              </a:ext>
            </a:extLst>
          </p:cNvPr>
          <p:cNvPicPr>
            <a:picLocks noChangeAspect="1"/>
          </p:cNvPicPr>
          <p:nvPr/>
        </p:nvPicPr>
        <p:blipFill>
          <a:blip r:embed="rId5"/>
          <a:stretch>
            <a:fillRect/>
          </a:stretch>
        </p:blipFill>
        <p:spPr>
          <a:xfrm>
            <a:off x="2621280" y="2516749"/>
            <a:ext cx="6522720" cy="2648767"/>
          </a:xfrm>
          <a:prstGeom prst="rect">
            <a:avLst/>
          </a:prstGeom>
        </p:spPr>
      </p:pic>
      <p:pic>
        <p:nvPicPr>
          <p:cNvPr id="4" name="Picture 3">
            <a:extLst>
              <a:ext uri="{FF2B5EF4-FFF2-40B4-BE49-F238E27FC236}">
                <a16:creationId xmlns:a16="http://schemas.microsoft.com/office/drawing/2014/main" id="{C3535AB2-7F66-411B-8501-BBDD34EB4B0C}"/>
              </a:ext>
            </a:extLst>
          </p:cNvPr>
          <p:cNvPicPr>
            <a:picLocks noChangeAspect="1"/>
          </p:cNvPicPr>
          <p:nvPr/>
        </p:nvPicPr>
        <p:blipFill rotWithShape="1">
          <a:blip r:embed="rId6"/>
          <a:srcRect l="7800"/>
          <a:stretch/>
        </p:blipFill>
        <p:spPr>
          <a:xfrm>
            <a:off x="148045" y="1152061"/>
            <a:ext cx="3173818" cy="2294890"/>
          </a:xfrm>
          <a:prstGeom prst="rect">
            <a:avLst/>
          </a:prstGeom>
        </p:spPr>
      </p:pic>
      <p:sp>
        <p:nvSpPr>
          <p:cNvPr id="10" name="TextBox 9">
            <a:extLst>
              <a:ext uri="{FF2B5EF4-FFF2-40B4-BE49-F238E27FC236}">
                <a16:creationId xmlns:a16="http://schemas.microsoft.com/office/drawing/2014/main" id="{AC92A7EE-27C7-430D-9F04-7502409F67EF}"/>
              </a:ext>
            </a:extLst>
          </p:cNvPr>
          <p:cNvSpPr txBox="1"/>
          <p:nvPr/>
        </p:nvSpPr>
        <p:spPr>
          <a:xfrm>
            <a:off x="3822062" y="1250157"/>
            <a:ext cx="474717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April 4</a:t>
            </a:r>
            <a:r>
              <a:rPr lang="en-US" sz="1600" baseline="30000" dirty="0"/>
              <a:t>th</a:t>
            </a:r>
            <a:r>
              <a:rPr lang="en-US" sz="1600" dirty="0"/>
              <a:t> – China says retaliation will include SBS</a:t>
            </a:r>
          </a:p>
          <a:p>
            <a:pPr marL="285750" indent="-285750">
              <a:buFont typeface="Arial" panose="020B0604020202020204" pitchFamily="34" charset="0"/>
              <a:buChar char="•"/>
            </a:pPr>
            <a:r>
              <a:rPr lang="en-US" sz="1600" dirty="0"/>
              <a:t>May 29</a:t>
            </a:r>
            <a:r>
              <a:rPr lang="en-US" sz="1600" baseline="30000" dirty="0"/>
              <a:t>th</a:t>
            </a:r>
            <a:r>
              <a:rPr lang="en-US" sz="1600" dirty="0"/>
              <a:t> – USA moves forward with 25% tariffs on $50 billion of imports</a:t>
            </a:r>
          </a:p>
          <a:p>
            <a:pPr marL="742950" lvl="1" indent="-285750">
              <a:buFont typeface="Wingdings" panose="05000000000000000000" pitchFamily="2" charset="2"/>
              <a:buChar char="Ø"/>
            </a:pPr>
            <a:r>
              <a:rPr lang="en-US" sz="1600" dirty="0"/>
              <a:t>CBOT SBS decreased 21% </a:t>
            </a:r>
          </a:p>
          <a:p>
            <a:endParaRPr lang="LID4096" sz="1600" dirty="0"/>
          </a:p>
        </p:txBody>
      </p:sp>
    </p:spTree>
    <p:extLst>
      <p:ext uri="{BB962C8B-B14F-4D97-AF65-F5344CB8AC3E}">
        <p14:creationId xmlns:p14="http://schemas.microsoft.com/office/powerpoint/2010/main" val="256470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25</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Thank you</a:t>
            </a:r>
          </a:p>
        </p:txBody>
      </p:sp>
    </p:spTree>
    <p:extLst>
      <p:ext uri="{BB962C8B-B14F-4D97-AF65-F5344CB8AC3E}">
        <p14:creationId xmlns:p14="http://schemas.microsoft.com/office/powerpoint/2010/main" val="410950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3</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200" y="439738"/>
            <a:ext cx="5151438" cy="6778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Global sunseed market</a:t>
            </a:r>
          </a:p>
        </p:txBody>
      </p:sp>
      <p:sp>
        <p:nvSpPr>
          <p:cNvPr id="9" name="TextBox 1">
            <a:extLst>
              <a:ext uri="{FF2B5EF4-FFF2-40B4-BE49-F238E27FC236}">
                <a16:creationId xmlns:a16="http://schemas.microsoft.com/office/drawing/2014/main" id="{06B8E07F-2D73-4938-A293-3D713936706A}"/>
              </a:ext>
            </a:extLst>
          </p:cNvPr>
          <p:cNvSpPr txBox="1">
            <a:spLocks noChangeArrowheads="1"/>
          </p:cNvSpPr>
          <p:nvPr/>
        </p:nvSpPr>
        <p:spPr bwMode="auto">
          <a:xfrm>
            <a:off x="539750" y="1557338"/>
            <a:ext cx="7777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endParaRPr lang="en-US" altLang="en-US" dirty="0">
              <a:latin typeface="+mj-lt"/>
              <a:cs typeface="Calibri" panose="020F0502020204030204" pitchFamily="34" charset="0"/>
            </a:endParaRPr>
          </a:p>
          <a:p>
            <a:pPr lvl="1">
              <a:buFont typeface="Arial" panose="020B0604020202020204" pitchFamily="34" charset="0"/>
              <a:buChar char="•"/>
            </a:pPr>
            <a:endParaRPr lang="en-US" altLang="en-US" dirty="0">
              <a:latin typeface="+mj-lt"/>
              <a:cs typeface="Calibri" panose="020F0502020204030204" pitchFamily="34" charset="0"/>
            </a:endParaRPr>
          </a:p>
        </p:txBody>
      </p:sp>
      <p:pic>
        <p:nvPicPr>
          <p:cNvPr id="7" name="Picture 6">
            <a:extLst>
              <a:ext uri="{FF2B5EF4-FFF2-40B4-BE49-F238E27FC236}">
                <a16:creationId xmlns:a16="http://schemas.microsoft.com/office/drawing/2014/main" id="{6374DF05-D9D2-478B-A23F-91DEB5383310}"/>
              </a:ext>
            </a:extLst>
          </p:cNvPr>
          <p:cNvPicPr>
            <a:picLocks noChangeAspect="1"/>
          </p:cNvPicPr>
          <p:nvPr/>
        </p:nvPicPr>
        <p:blipFill>
          <a:blip r:embed="rId3"/>
          <a:stretch>
            <a:fillRect/>
          </a:stretch>
        </p:blipFill>
        <p:spPr>
          <a:xfrm>
            <a:off x="4099867" y="1336699"/>
            <a:ext cx="4906665" cy="2871764"/>
          </a:xfrm>
          <a:prstGeom prst="rect">
            <a:avLst/>
          </a:prstGeom>
        </p:spPr>
      </p:pic>
      <p:sp>
        <p:nvSpPr>
          <p:cNvPr id="4" name="TextBox 3">
            <a:extLst>
              <a:ext uri="{FF2B5EF4-FFF2-40B4-BE49-F238E27FC236}">
                <a16:creationId xmlns:a16="http://schemas.microsoft.com/office/drawing/2014/main" id="{5442A465-B621-4E04-BE4A-739D678972B7}"/>
              </a:ext>
            </a:extLst>
          </p:cNvPr>
          <p:cNvSpPr txBox="1"/>
          <p:nvPr/>
        </p:nvSpPr>
        <p:spPr>
          <a:xfrm>
            <a:off x="405240" y="1418839"/>
            <a:ext cx="3514310" cy="1938992"/>
          </a:xfrm>
          <a:prstGeom prst="rect">
            <a:avLst/>
          </a:prstGeom>
          <a:noFill/>
        </p:spPr>
        <p:txBody>
          <a:bodyPr wrap="square" rtlCol="0">
            <a:spAutoFit/>
          </a:bodyPr>
          <a:lstStyle/>
          <a:p>
            <a:pPr marL="285750" indent="-285750">
              <a:buFont typeface="Arial" panose="020B0604020202020204" pitchFamily="34" charset="0"/>
              <a:buChar char="•"/>
            </a:pPr>
            <a:r>
              <a:rPr lang="en-US" sz="1200" dirty="0"/>
              <a:t>EU: </a:t>
            </a:r>
          </a:p>
          <a:p>
            <a:pPr marL="742950" lvl="1" indent="-285750">
              <a:buFont typeface="Wingdings" panose="05000000000000000000" pitchFamily="2" charset="2"/>
              <a:buChar char="Ø"/>
            </a:pPr>
            <a:r>
              <a:rPr lang="en-US" sz="1200" dirty="0"/>
              <a:t>Excess moisture</a:t>
            </a:r>
          </a:p>
          <a:p>
            <a:pPr marL="742950" lvl="1" indent="-285750">
              <a:buFont typeface="Wingdings" panose="05000000000000000000" pitchFamily="2" charset="2"/>
              <a:buChar char="Ø"/>
            </a:pPr>
            <a:r>
              <a:rPr lang="en-US" sz="1200" dirty="0"/>
              <a:t>Lower acreage</a:t>
            </a:r>
          </a:p>
          <a:p>
            <a:endParaRPr lang="en-US" sz="1200" dirty="0"/>
          </a:p>
          <a:p>
            <a:pPr marL="285750" indent="-285750">
              <a:buFont typeface="Arial" panose="020B0604020202020204" pitchFamily="34" charset="0"/>
              <a:buChar char="•"/>
            </a:pPr>
            <a:r>
              <a:rPr lang="en-US" sz="1200" dirty="0"/>
              <a:t>UKR + RUS </a:t>
            </a:r>
          </a:p>
          <a:p>
            <a:pPr marL="628650" lvl="1" indent="-171450">
              <a:buFont typeface="Wingdings" panose="05000000000000000000" pitchFamily="2" charset="2"/>
              <a:buChar char="Ø"/>
            </a:pPr>
            <a:r>
              <a:rPr lang="en-US" sz="1200" dirty="0"/>
              <a:t>Excellent growing conditions</a:t>
            </a:r>
          </a:p>
          <a:p>
            <a:pPr marL="628650" lvl="1" indent="-171450">
              <a:buFont typeface="Wingdings" panose="05000000000000000000" pitchFamily="2" charset="2"/>
              <a:buChar char="Ø"/>
            </a:pPr>
            <a:r>
              <a:rPr lang="en-US" sz="1200" dirty="0"/>
              <a:t>Massive acreage </a:t>
            </a:r>
          </a:p>
          <a:p>
            <a:pPr marL="628650" lvl="1" indent="-171450">
              <a:buFont typeface="Wingdings" panose="05000000000000000000" pitchFamily="2" charset="2"/>
              <a:buChar char="Ø"/>
            </a:pPr>
            <a:r>
              <a:rPr lang="en-US" sz="1200" dirty="0"/>
              <a:t>Bumper crop</a:t>
            </a:r>
          </a:p>
          <a:p>
            <a:pPr marL="742950" lvl="1"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LID4096" sz="1200" dirty="0"/>
          </a:p>
        </p:txBody>
      </p:sp>
      <p:pic>
        <p:nvPicPr>
          <p:cNvPr id="10" name="Picture 9">
            <a:extLst>
              <a:ext uri="{FF2B5EF4-FFF2-40B4-BE49-F238E27FC236}">
                <a16:creationId xmlns:a16="http://schemas.microsoft.com/office/drawing/2014/main" id="{10E19BA0-2981-4493-A04E-E72F0691140F}"/>
              </a:ext>
            </a:extLst>
          </p:cNvPr>
          <p:cNvPicPr>
            <a:picLocks noChangeAspect="1"/>
          </p:cNvPicPr>
          <p:nvPr/>
        </p:nvPicPr>
        <p:blipFill>
          <a:blip r:embed="rId4"/>
          <a:stretch>
            <a:fillRect/>
          </a:stretch>
        </p:blipFill>
        <p:spPr>
          <a:xfrm>
            <a:off x="457199" y="3065169"/>
            <a:ext cx="1967959" cy="1143293"/>
          </a:xfrm>
          <a:prstGeom prst="rect">
            <a:avLst/>
          </a:prstGeom>
        </p:spPr>
      </p:pic>
      <p:sp>
        <p:nvSpPr>
          <p:cNvPr id="11" name="TextBox 10">
            <a:extLst>
              <a:ext uri="{FF2B5EF4-FFF2-40B4-BE49-F238E27FC236}">
                <a16:creationId xmlns:a16="http://schemas.microsoft.com/office/drawing/2014/main" id="{C4CEE881-285E-4AAE-8AAE-56AE7E9454F7}"/>
              </a:ext>
            </a:extLst>
          </p:cNvPr>
          <p:cNvSpPr txBox="1"/>
          <p:nvPr/>
        </p:nvSpPr>
        <p:spPr>
          <a:xfrm>
            <a:off x="476865" y="4219332"/>
            <a:ext cx="4371582"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t>Bearish sentiment</a:t>
            </a:r>
          </a:p>
          <a:p>
            <a:pPr marL="742950" lvl="1" indent="-285750">
              <a:buFont typeface="Wingdings" panose="05000000000000000000" pitchFamily="2" charset="2"/>
              <a:buChar char="Ø"/>
            </a:pPr>
            <a:r>
              <a:rPr lang="en-US" sz="1200" dirty="0"/>
              <a:t>Southern EU bids / buyers market for now</a:t>
            </a:r>
          </a:p>
          <a:p>
            <a:pPr marL="285750" indent="-285750">
              <a:buFont typeface="Arial" panose="020B0604020202020204" pitchFamily="34" charset="0"/>
              <a:buChar char="•"/>
            </a:pPr>
            <a:r>
              <a:rPr lang="en-US" sz="1200" dirty="0"/>
              <a:t>Low volatility (vs SBS &amp; RS) until past 3 weeks decline</a:t>
            </a:r>
          </a:p>
          <a:p>
            <a:pPr marL="285750" indent="-285750">
              <a:buFont typeface="Arial" panose="020B0604020202020204" pitchFamily="34" charset="0"/>
              <a:buChar char="•"/>
            </a:pPr>
            <a:endParaRPr lang="LID4096" sz="1200" dirty="0"/>
          </a:p>
        </p:txBody>
      </p:sp>
    </p:spTree>
    <p:extLst>
      <p:ext uri="{BB962C8B-B14F-4D97-AF65-F5344CB8AC3E}">
        <p14:creationId xmlns:p14="http://schemas.microsoft.com/office/powerpoint/2010/main" val="156854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4</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200" y="439738"/>
            <a:ext cx="5151438" cy="6778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Ukrainian sunseed market</a:t>
            </a:r>
          </a:p>
        </p:txBody>
      </p:sp>
      <p:sp>
        <p:nvSpPr>
          <p:cNvPr id="7" name="TextBox 6">
            <a:extLst>
              <a:ext uri="{FF2B5EF4-FFF2-40B4-BE49-F238E27FC236}">
                <a16:creationId xmlns:a16="http://schemas.microsoft.com/office/drawing/2014/main" id="{96CEA8D2-13F4-4939-A212-43A2511B02AD}"/>
              </a:ext>
            </a:extLst>
          </p:cNvPr>
          <p:cNvSpPr txBox="1"/>
          <p:nvPr/>
        </p:nvSpPr>
        <p:spPr>
          <a:xfrm>
            <a:off x="457200" y="1355929"/>
            <a:ext cx="6624084" cy="3139321"/>
          </a:xfrm>
          <a:prstGeom prst="rect">
            <a:avLst/>
          </a:prstGeom>
          <a:noFill/>
        </p:spPr>
        <p:txBody>
          <a:bodyPr wrap="square" rtlCol="0">
            <a:spAutoFit/>
          </a:bodyPr>
          <a:lstStyle/>
          <a:p>
            <a:pPr marL="285750" indent="-285750">
              <a:buFont typeface="Arial" panose="020B0604020202020204" pitchFamily="34" charset="0"/>
              <a:buChar char="•"/>
            </a:pPr>
            <a:r>
              <a:rPr lang="en-US" dirty="0"/>
              <a:t>Rumors of 10% increase in acreage</a:t>
            </a:r>
          </a:p>
          <a:p>
            <a:pPr marL="742950" lvl="1" indent="-285750">
              <a:buFont typeface="Wingdings" panose="05000000000000000000" pitchFamily="2" charset="2"/>
              <a:buChar char="Ø"/>
            </a:pPr>
            <a:r>
              <a:rPr lang="en-US" dirty="0"/>
              <a:t>Switch from Barley</a:t>
            </a:r>
          </a:p>
          <a:p>
            <a:pPr marL="1200150" lvl="2" indent="-285750">
              <a:buFont typeface="Courier New" panose="02070309020205020404" pitchFamily="49" charset="0"/>
              <a:buChar char="o"/>
            </a:pPr>
            <a:r>
              <a:rPr lang="en-US" dirty="0"/>
              <a:t>Planting window missed</a:t>
            </a:r>
          </a:p>
          <a:p>
            <a:pPr marL="1200150" lvl="2" indent="-285750">
              <a:buFont typeface="Courier New" panose="02070309020205020404" pitchFamily="49" charset="0"/>
              <a:buChar char="o"/>
            </a:pPr>
            <a:r>
              <a:rPr lang="en-US" dirty="0"/>
              <a:t>Cold March + warm forecast 1-15 April</a:t>
            </a:r>
          </a:p>
          <a:p>
            <a:pPr marL="742950" lvl="1" indent="-285750">
              <a:buFont typeface="Wingdings" panose="05000000000000000000" pitchFamily="2" charset="2"/>
              <a:buChar char="Ø"/>
            </a:pPr>
            <a:r>
              <a:rPr lang="en-US" dirty="0"/>
              <a:t>Switch from SBS due to VAT</a:t>
            </a:r>
          </a:p>
          <a:p>
            <a:pPr marL="285750" indent="-285750">
              <a:buFont typeface="Arial" panose="020B0604020202020204" pitchFamily="34" charset="0"/>
              <a:buChar char="•"/>
            </a:pPr>
            <a:r>
              <a:rPr lang="en-US" dirty="0"/>
              <a:t>100% ROI at planting</a:t>
            </a:r>
          </a:p>
          <a:p>
            <a:pPr marL="285750" indent="-285750">
              <a:buFont typeface="Arial" panose="020B0604020202020204" pitchFamily="34" charset="0"/>
              <a:buChar char="•"/>
            </a:pPr>
            <a:r>
              <a:rPr lang="en-US" dirty="0"/>
              <a:t>Final increase in acreage </a:t>
            </a:r>
            <a:r>
              <a:rPr lang="en-US" b="1" u="sng" dirty="0"/>
              <a:t>1%</a:t>
            </a:r>
          </a:p>
          <a:p>
            <a:pPr marL="742950" lvl="1" indent="-285750">
              <a:buFont typeface="Arial" panose="020B0604020202020204" pitchFamily="34" charset="0"/>
              <a:buChar char="•"/>
            </a:pPr>
            <a:r>
              <a:rPr lang="en-US" dirty="0"/>
              <a:t>Crop rotation</a:t>
            </a:r>
          </a:p>
          <a:p>
            <a:pPr marL="285750" indent="-285750">
              <a:buFont typeface="Arial" panose="020B0604020202020204" pitchFamily="34" charset="0"/>
              <a:buChar char="•"/>
            </a:pPr>
            <a:r>
              <a:rPr lang="en-US" dirty="0"/>
              <a:t>Good growing conditions </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LID4096" dirty="0"/>
          </a:p>
        </p:txBody>
      </p:sp>
      <p:pic>
        <p:nvPicPr>
          <p:cNvPr id="8" name="Picture 7">
            <a:extLst>
              <a:ext uri="{FF2B5EF4-FFF2-40B4-BE49-F238E27FC236}">
                <a16:creationId xmlns:a16="http://schemas.microsoft.com/office/drawing/2014/main" id="{D4B71599-E5E2-4CC4-8353-C198334B7DB3}"/>
              </a:ext>
            </a:extLst>
          </p:cNvPr>
          <p:cNvPicPr>
            <a:picLocks noChangeAspect="1"/>
          </p:cNvPicPr>
          <p:nvPr/>
        </p:nvPicPr>
        <p:blipFill>
          <a:blip r:embed="rId3"/>
          <a:stretch>
            <a:fillRect/>
          </a:stretch>
        </p:blipFill>
        <p:spPr>
          <a:xfrm>
            <a:off x="5334934" y="2658696"/>
            <a:ext cx="3742709" cy="2108568"/>
          </a:xfrm>
          <a:prstGeom prst="rect">
            <a:avLst/>
          </a:prstGeom>
        </p:spPr>
      </p:pic>
      <p:pic>
        <p:nvPicPr>
          <p:cNvPr id="11" name="Picture 10">
            <a:extLst>
              <a:ext uri="{FF2B5EF4-FFF2-40B4-BE49-F238E27FC236}">
                <a16:creationId xmlns:a16="http://schemas.microsoft.com/office/drawing/2014/main" id="{9C5D8F49-01E2-4140-83A2-6EED5884BBD6}"/>
              </a:ext>
            </a:extLst>
          </p:cNvPr>
          <p:cNvPicPr>
            <a:picLocks noChangeAspect="1"/>
          </p:cNvPicPr>
          <p:nvPr/>
        </p:nvPicPr>
        <p:blipFill>
          <a:blip r:embed="rId4"/>
          <a:stretch>
            <a:fillRect/>
          </a:stretch>
        </p:blipFill>
        <p:spPr>
          <a:xfrm>
            <a:off x="6895399" y="1264829"/>
            <a:ext cx="2182243" cy="1306921"/>
          </a:xfrm>
          <a:prstGeom prst="rect">
            <a:avLst/>
          </a:prstGeom>
        </p:spPr>
      </p:pic>
      <p:pic>
        <p:nvPicPr>
          <p:cNvPr id="17" name="Picture 16">
            <a:extLst>
              <a:ext uri="{FF2B5EF4-FFF2-40B4-BE49-F238E27FC236}">
                <a16:creationId xmlns:a16="http://schemas.microsoft.com/office/drawing/2014/main" id="{750FFF63-11E0-4B26-82C1-6B6A6CF455E0}"/>
              </a:ext>
            </a:extLst>
          </p:cNvPr>
          <p:cNvPicPr>
            <a:picLocks noChangeAspect="1"/>
          </p:cNvPicPr>
          <p:nvPr/>
        </p:nvPicPr>
        <p:blipFill>
          <a:blip r:embed="rId5"/>
          <a:stretch>
            <a:fillRect/>
          </a:stretch>
        </p:blipFill>
        <p:spPr>
          <a:xfrm>
            <a:off x="3891516" y="3140557"/>
            <a:ext cx="1315167" cy="1641766"/>
          </a:xfrm>
          <a:prstGeom prst="rect">
            <a:avLst/>
          </a:prstGeom>
        </p:spPr>
      </p:pic>
    </p:spTree>
    <p:extLst>
      <p:ext uri="{BB962C8B-B14F-4D97-AF65-F5344CB8AC3E}">
        <p14:creationId xmlns:p14="http://schemas.microsoft.com/office/powerpoint/2010/main" val="1119176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5</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200" y="439738"/>
            <a:ext cx="5151438" cy="677862"/>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Ukrainian sunseed seasonal</a:t>
            </a:r>
          </a:p>
        </p:txBody>
      </p:sp>
      <p:sp>
        <p:nvSpPr>
          <p:cNvPr id="9" name="TextBox 1">
            <a:extLst>
              <a:ext uri="{FF2B5EF4-FFF2-40B4-BE49-F238E27FC236}">
                <a16:creationId xmlns:a16="http://schemas.microsoft.com/office/drawing/2014/main" id="{06B8E07F-2D73-4938-A293-3D713936706A}"/>
              </a:ext>
            </a:extLst>
          </p:cNvPr>
          <p:cNvSpPr txBox="1">
            <a:spLocks noChangeArrowheads="1"/>
          </p:cNvSpPr>
          <p:nvPr/>
        </p:nvSpPr>
        <p:spPr bwMode="auto">
          <a:xfrm>
            <a:off x="154463" y="1143850"/>
            <a:ext cx="77771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en-US" dirty="0">
                <a:latin typeface="+mj-lt"/>
                <a:cs typeface="Calibri" panose="020F0502020204030204" pitchFamily="34" charset="0"/>
              </a:rPr>
              <a:t>Seasonality	</a:t>
            </a:r>
          </a:p>
          <a:p>
            <a:pPr lvl="1">
              <a:buFont typeface="Wingdings" panose="05000000000000000000" pitchFamily="2" charset="2"/>
              <a:buChar char="Ø"/>
            </a:pPr>
            <a:r>
              <a:rPr lang="en-US" altLang="en-US" dirty="0">
                <a:latin typeface="+mj-lt"/>
                <a:cs typeface="Calibri" panose="020F0502020204030204" pitchFamily="34" charset="0"/>
              </a:rPr>
              <a:t>Crush capacity early in the season</a:t>
            </a:r>
          </a:p>
          <a:p>
            <a:pPr lvl="1">
              <a:buFont typeface="Wingdings" panose="05000000000000000000" pitchFamily="2" charset="2"/>
              <a:buChar char="Ø"/>
            </a:pPr>
            <a:r>
              <a:rPr lang="en-US" altLang="en-US" dirty="0">
                <a:latin typeface="+mj-lt"/>
                <a:cs typeface="Calibri" panose="020F0502020204030204" pitchFamily="34" charset="0"/>
              </a:rPr>
              <a:t>Follower by seed availability</a:t>
            </a:r>
          </a:p>
          <a:p>
            <a:pPr lvl="1">
              <a:buFont typeface="Wingdings" panose="05000000000000000000" pitchFamily="2" charset="2"/>
              <a:buChar char="Ø"/>
            </a:pPr>
            <a:r>
              <a:rPr lang="en-US" altLang="en-US" dirty="0">
                <a:latin typeface="+mj-lt"/>
                <a:cs typeface="Calibri" panose="020F0502020204030204" pitchFamily="34" charset="0"/>
              </a:rPr>
              <a:t>Seasonal lows around now</a:t>
            </a:r>
          </a:p>
          <a:p>
            <a:pPr lvl="1">
              <a:buFont typeface="Wingdings" panose="05000000000000000000" pitchFamily="2" charset="2"/>
              <a:buChar char="Ø"/>
            </a:pPr>
            <a:endParaRPr lang="en-US" altLang="en-US" dirty="0">
              <a:latin typeface="+mj-lt"/>
              <a:cs typeface="Calibri" panose="020F0502020204030204" pitchFamily="34" charset="0"/>
            </a:endParaRPr>
          </a:p>
          <a:p>
            <a:pPr lvl="1">
              <a:buFont typeface="Arial" panose="020B0604020202020204" pitchFamily="34" charset="0"/>
              <a:buChar char="•"/>
            </a:pPr>
            <a:endParaRPr lang="en-US" altLang="en-US" dirty="0">
              <a:latin typeface="+mj-lt"/>
              <a:cs typeface="Calibri" panose="020F0502020204030204" pitchFamily="34" charset="0"/>
            </a:endParaRPr>
          </a:p>
        </p:txBody>
      </p:sp>
      <p:sp>
        <p:nvSpPr>
          <p:cNvPr id="4" name="TextBox 3">
            <a:extLst>
              <a:ext uri="{FF2B5EF4-FFF2-40B4-BE49-F238E27FC236}">
                <a16:creationId xmlns:a16="http://schemas.microsoft.com/office/drawing/2014/main" id="{5442A465-B621-4E04-BE4A-739D678972B7}"/>
              </a:ext>
            </a:extLst>
          </p:cNvPr>
          <p:cNvSpPr txBox="1"/>
          <p:nvPr/>
        </p:nvSpPr>
        <p:spPr>
          <a:xfrm>
            <a:off x="3886602" y="3462064"/>
            <a:ext cx="3008798" cy="646331"/>
          </a:xfrm>
          <a:prstGeom prst="rect">
            <a:avLst/>
          </a:prstGeom>
          <a:noFill/>
        </p:spPr>
        <p:txBody>
          <a:bodyPr wrap="square" rtlCol="0">
            <a:spAutoFit/>
          </a:bodyPr>
          <a:lstStyle/>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LID4096" dirty="0"/>
          </a:p>
        </p:txBody>
      </p:sp>
      <p:pic>
        <p:nvPicPr>
          <p:cNvPr id="2" name="Picture 1">
            <a:extLst>
              <a:ext uri="{FF2B5EF4-FFF2-40B4-BE49-F238E27FC236}">
                <a16:creationId xmlns:a16="http://schemas.microsoft.com/office/drawing/2014/main" id="{FA83D477-AB8A-4898-8341-C2C23191DD3F}"/>
              </a:ext>
            </a:extLst>
          </p:cNvPr>
          <p:cNvPicPr>
            <a:picLocks noChangeAspect="1"/>
          </p:cNvPicPr>
          <p:nvPr/>
        </p:nvPicPr>
        <p:blipFill>
          <a:blip r:embed="rId3"/>
          <a:stretch>
            <a:fillRect/>
          </a:stretch>
        </p:blipFill>
        <p:spPr>
          <a:xfrm>
            <a:off x="3444948" y="2456871"/>
            <a:ext cx="5677787" cy="2644253"/>
          </a:xfrm>
          <a:prstGeom prst="rect">
            <a:avLst/>
          </a:prstGeom>
        </p:spPr>
      </p:pic>
      <p:sp>
        <p:nvSpPr>
          <p:cNvPr id="7" name="TextBox 6">
            <a:extLst>
              <a:ext uri="{FF2B5EF4-FFF2-40B4-BE49-F238E27FC236}">
                <a16:creationId xmlns:a16="http://schemas.microsoft.com/office/drawing/2014/main" id="{B1E439A3-EABF-4A44-A928-7C96226F6D8D}"/>
              </a:ext>
            </a:extLst>
          </p:cNvPr>
          <p:cNvSpPr txBox="1"/>
          <p:nvPr/>
        </p:nvSpPr>
        <p:spPr>
          <a:xfrm>
            <a:off x="154463" y="2748978"/>
            <a:ext cx="358889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Rains slowing down harvest</a:t>
            </a:r>
          </a:p>
          <a:p>
            <a:pPr marL="285750" indent="-285750">
              <a:buFont typeface="Arial" panose="020B0604020202020204" pitchFamily="34" charset="0"/>
              <a:buChar char="•"/>
            </a:pPr>
            <a:r>
              <a:rPr lang="en-US" dirty="0"/>
              <a:t>22% harvested</a:t>
            </a:r>
          </a:p>
          <a:p>
            <a:pPr marL="742950" lvl="1" indent="-285750">
              <a:buFont typeface="Wingdings" panose="05000000000000000000" pitchFamily="2" charset="2"/>
              <a:buChar char="Ø"/>
            </a:pPr>
            <a:r>
              <a:rPr lang="en-US" dirty="0"/>
              <a:t>3.2mmt of 14.7mmt</a:t>
            </a:r>
          </a:p>
          <a:p>
            <a:pPr marL="285750" indent="-285750">
              <a:buFont typeface="Arial" panose="020B0604020202020204" pitchFamily="34" charset="0"/>
              <a:buChar char="•"/>
            </a:pPr>
            <a:r>
              <a:rPr lang="en-US" dirty="0"/>
              <a:t>Farmer selling at 5%</a:t>
            </a:r>
          </a:p>
          <a:p>
            <a:endParaRPr lang="en-US" dirty="0"/>
          </a:p>
          <a:p>
            <a:pPr marL="742950" lvl="1" indent="-285750">
              <a:buFont typeface="Wingdings" panose="05000000000000000000" pitchFamily="2" charset="2"/>
              <a:buChar char="Ø"/>
            </a:pPr>
            <a:endParaRPr lang="LID4096" dirty="0"/>
          </a:p>
        </p:txBody>
      </p:sp>
    </p:spTree>
    <p:extLst>
      <p:ext uri="{BB962C8B-B14F-4D97-AF65-F5344CB8AC3E}">
        <p14:creationId xmlns:p14="http://schemas.microsoft.com/office/powerpoint/2010/main" val="54765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6</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200" y="439738"/>
            <a:ext cx="5151438" cy="6778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Ukrainian sunseed crush</a:t>
            </a:r>
          </a:p>
        </p:txBody>
      </p:sp>
      <p:sp>
        <p:nvSpPr>
          <p:cNvPr id="9" name="TextBox 1">
            <a:extLst>
              <a:ext uri="{FF2B5EF4-FFF2-40B4-BE49-F238E27FC236}">
                <a16:creationId xmlns:a16="http://schemas.microsoft.com/office/drawing/2014/main" id="{06B8E07F-2D73-4938-A293-3D713936706A}"/>
              </a:ext>
            </a:extLst>
          </p:cNvPr>
          <p:cNvSpPr txBox="1">
            <a:spLocks noChangeArrowheads="1"/>
          </p:cNvSpPr>
          <p:nvPr/>
        </p:nvSpPr>
        <p:spPr bwMode="auto">
          <a:xfrm>
            <a:off x="457200" y="1443078"/>
            <a:ext cx="77771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en-US" dirty="0">
                <a:latin typeface="+mj-lt"/>
                <a:cs typeface="Calibri" panose="020F0502020204030204" pitchFamily="34" charset="0"/>
              </a:rPr>
              <a:t>99% crushed locally</a:t>
            </a:r>
          </a:p>
          <a:p>
            <a:pPr>
              <a:buFont typeface="Arial" panose="020B0604020202020204" pitchFamily="34" charset="0"/>
              <a:buChar char="•"/>
            </a:pPr>
            <a:r>
              <a:rPr lang="en-US" altLang="en-US" dirty="0">
                <a:latin typeface="+mj-lt"/>
                <a:cs typeface="Calibri" panose="020F0502020204030204" pitchFamily="34" charset="0"/>
              </a:rPr>
              <a:t>Ample seed availability expected</a:t>
            </a:r>
          </a:p>
          <a:p>
            <a:pPr>
              <a:buFont typeface="Arial" panose="020B0604020202020204" pitchFamily="34" charset="0"/>
              <a:buChar char="•"/>
            </a:pPr>
            <a:r>
              <a:rPr lang="en-US" altLang="en-US" dirty="0">
                <a:latin typeface="+mj-lt"/>
                <a:cs typeface="Calibri" panose="020F0502020204030204" pitchFamily="34" charset="0"/>
              </a:rPr>
              <a:t>Crush margin = USD 25-35 </a:t>
            </a:r>
          </a:p>
          <a:p>
            <a:pPr lvl="1">
              <a:buFont typeface="Arial" panose="020B0604020202020204" pitchFamily="34" charset="0"/>
              <a:buChar char="•"/>
            </a:pPr>
            <a:endParaRPr lang="en-US" altLang="en-US" dirty="0">
              <a:latin typeface="+mj-lt"/>
              <a:cs typeface="Calibri" panose="020F0502020204030204" pitchFamily="34" charset="0"/>
            </a:endParaRPr>
          </a:p>
        </p:txBody>
      </p:sp>
      <p:sp>
        <p:nvSpPr>
          <p:cNvPr id="4" name="TextBox 3">
            <a:extLst>
              <a:ext uri="{FF2B5EF4-FFF2-40B4-BE49-F238E27FC236}">
                <a16:creationId xmlns:a16="http://schemas.microsoft.com/office/drawing/2014/main" id="{5442A465-B621-4E04-BE4A-739D678972B7}"/>
              </a:ext>
            </a:extLst>
          </p:cNvPr>
          <p:cNvSpPr txBox="1"/>
          <p:nvPr/>
        </p:nvSpPr>
        <p:spPr>
          <a:xfrm>
            <a:off x="3886602" y="3462064"/>
            <a:ext cx="3008798" cy="646331"/>
          </a:xfrm>
          <a:prstGeom prst="rect">
            <a:avLst/>
          </a:prstGeom>
          <a:noFill/>
        </p:spPr>
        <p:txBody>
          <a:bodyPr wrap="square" rtlCol="0">
            <a:spAutoFit/>
          </a:bodyPr>
          <a:lstStyle/>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LID4096" dirty="0"/>
          </a:p>
        </p:txBody>
      </p:sp>
      <p:pic>
        <p:nvPicPr>
          <p:cNvPr id="9218" name="Chart 1" descr="image001">
            <a:extLst>
              <a:ext uri="{FF2B5EF4-FFF2-40B4-BE49-F238E27FC236}">
                <a16:creationId xmlns:a16="http://schemas.microsoft.com/office/drawing/2014/main" id="{F986ABD5-A5A2-4EB6-8D48-64BD81E87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6" y="2643407"/>
            <a:ext cx="4875860" cy="239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C99E618-69C7-4797-8B12-9ABC1C5F925B}"/>
              </a:ext>
            </a:extLst>
          </p:cNvPr>
          <p:cNvPicPr>
            <a:picLocks noChangeAspect="1"/>
          </p:cNvPicPr>
          <p:nvPr/>
        </p:nvPicPr>
        <p:blipFill>
          <a:blip r:embed="rId4"/>
          <a:stretch>
            <a:fillRect/>
          </a:stretch>
        </p:blipFill>
        <p:spPr>
          <a:xfrm>
            <a:off x="5024591" y="2279610"/>
            <a:ext cx="3957970" cy="2761498"/>
          </a:xfrm>
          <a:prstGeom prst="rect">
            <a:avLst/>
          </a:prstGeom>
        </p:spPr>
      </p:pic>
    </p:spTree>
    <p:extLst>
      <p:ext uri="{BB962C8B-B14F-4D97-AF65-F5344CB8AC3E}">
        <p14:creationId xmlns:p14="http://schemas.microsoft.com/office/powerpoint/2010/main" val="3139292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7</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200" y="439738"/>
            <a:ext cx="5151438" cy="6778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Russian sunseed market</a:t>
            </a:r>
          </a:p>
        </p:txBody>
      </p:sp>
      <p:sp>
        <p:nvSpPr>
          <p:cNvPr id="9" name="TextBox 1">
            <a:extLst>
              <a:ext uri="{FF2B5EF4-FFF2-40B4-BE49-F238E27FC236}">
                <a16:creationId xmlns:a16="http://schemas.microsoft.com/office/drawing/2014/main" id="{06B8E07F-2D73-4938-A293-3D713936706A}"/>
              </a:ext>
            </a:extLst>
          </p:cNvPr>
          <p:cNvSpPr txBox="1">
            <a:spLocks noChangeArrowheads="1"/>
          </p:cNvSpPr>
          <p:nvPr/>
        </p:nvSpPr>
        <p:spPr bwMode="auto">
          <a:xfrm>
            <a:off x="539750" y="1297673"/>
            <a:ext cx="77771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en-US" dirty="0">
                <a:latin typeface="+mj-lt"/>
                <a:cs typeface="Calibri" panose="020F0502020204030204" pitchFamily="34" charset="0"/>
              </a:rPr>
              <a:t>Planting went well</a:t>
            </a:r>
          </a:p>
          <a:p>
            <a:pPr>
              <a:buFont typeface="Arial" panose="020B0604020202020204" pitchFamily="34" charset="0"/>
              <a:buChar char="•"/>
            </a:pPr>
            <a:r>
              <a:rPr lang="en-US" altLang="en-US" dirty="0">
                <a:latin typeface="+mj-lt"/>
                <a:cs typeface="Calibri" panose="020F0502020204030204" pitchFamily="34" charset="0"/>
              </a:rPr>
              <a:t>Good soil conditions</a:t>
            </a:r>
          </a:p>
          <a:p>
            <a:pPr>
              <a:buFont typeface="Arial" panose="020B0604020202020204" pitchFamily="34" charset="0"/>
              <a:buChar char="•"/>
            </a:pPr>
            <a:r>
              <a:rPr lang="en-US" altLang="en-US" dirty="0">
                <a:latin typeface="+mj-lt"/>
                <a:cs typeface="Calibri" panose="020F0502020204030204" pitchFamily="34" charset="0"/>
              </a:rPr>
              <a:t>Homogeneous fields and low weed pressure</a:t>
            </a:r>
          </a:p>
          <a:p>
            <a:pPr>
              <a:buFont typeface="Arial" panose="020B0604020202020204" pitchFamily="34" charset="0"/>
              <a:buChar char="•"/>
            </a:pPr>
            <a:r>
              <a:rPr lang="en-US" altLang="en-US" dirty="0">
                <a:latin typeface="+mj-lt"/>
                <a:cs typeface="Calibri" panose="020F0502020204030204" pitchFamily="34" charset="0"/>
              </a:rPr>
              <a:t>Head of plant is full</a:t>
            </a:r>
          </a:p>
          <a:p>
            <a:pPr>
              <a:buFont typeface="Arial" panose="020B0604020202020204" pitchFamily="34" charset="0"/>
              <a:buChar char="•"/>
            </a:pPr>
            <a:r>
              <a:rPr lang="en-US" altLang="en-US" dirty="0">
                <a:latin typeface="+mj-lt"/>
                <a:cs typeface="Calibri" panose="020F0502020204030204" pitchFamily="34" charset="0"/>
              </a:rPr>
              <a:t>Fit for storage</a:t>
            </a:r>
          </a:p>
          <a:p>
            <a:pPr>
              <a:buFont typeface="Arial" panose="020B0604020202020204" pitchFamily="34" charset="0"/>
              <a:buChar char="•"/>
            </a:pPr>
            <a:r>
              <a:rPr lang="en-US" altLang="en-US" dirty="0">
                <a:cs typeface="Calibri" panose="020F0502020204030204" pitchFamily="34" charset="0"/>
              </a:rPr>
              <a:t>Increasing crop size </a:t>
            </a:r>
          </a:p>
          <a:p>
            <a:pPr>
              <a:buFont typeface="Arial" panose="020B0604020202020204" pitchFamily="34" charset="0"/>
              <a:buChar char="•"/>
            </a:pPr>
            <a:endParaRPr lang="en-US" altLang="en-US" dirty="0">
              <a:latin typeface="+mj-lt"/>
              <a:cs typeface="Calibri" panose="020F0502020204030204" pitchFamily="34" charset="0"/>
            </a:endParaRPr>
          </a:p>
        </p:txBody>
      </p:sp>
      <p:sp>
        <p:nvSpPr>
          <p:cNvPr id="4" name="TextBox 3">
            <a:extLst>
              <a:ext uri="{FF2B5EF4-FFF2-40B4-BE49-F238E27FC236}">
                <a16:creationId xmlns:a16="http://schemas.microsoft.com/office/drawing/2014/main" id="{5442A465-B621-4E04-BE4A-739D678972B7}"/>
              </a:ext>
            </a:extLst>
          </p:cNvPr>
          <p:cNvSpPr txBox="1"/>
          <p:nvPr/>
        </p:nvSpPr>
        <p:spPr>
          <a:xfrm>
            <a:off x="3886602" y="3462064"/>
            <a:ext cx="3008798" cy="646331"/>
          </a:xfrm>
          <a:prstGeom prst="rect">
            <a:avLst/>
          </a:prstGeom>
          <a:noFill/>
        </p:spPr>
        <p:txBody>
          <a:bodyPr wrap="square" rtlCol="0">
            <a:spAutoFit/>
          </a:bodyPr>
          <a:lstStyle/>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LID4096" dirty="0"/>
          </a:p>
        </p:txBody>
      </p:sp>
      <p:pic>
        <p:nvPicPr>
          <p:cNvPr id="7" name="Picture 6">
            <a:extLst>
              <a:ext uri="{FF2B5EF4-FFF2-40B4-BE49-F238E27FC236}">
                <a16:creationId xmlns:a16="http://schemas.microsoft.com/office/drawing/2014/main" id="{22478BED-C73C-4ABA-BC37-38CF7347A75F}"/>
              </a:ext>
            </a:extLst>
          </p:cNvPr>
          <p:cNvPicPr>
            <a:picLocks noChangeAspect="1"/>
          </p:cNvPicPr>
          <p:nvPr/>
        </p:nvPicPr>
        <p:blipFill>
          <a:blip r:embed="rId3"/>
          <a:stretch>
            <a:fillRect/>
          </a:stretch>
        </p:blipFill>
        <p:spPr>
          <a:xfrm>
            <a:off x="241660" y="3111096"/>
            <a:ext cx="2310037" cy="1930012"/>
          </a:xfrm>
          <a:prstGeom prst="rect">
            <a:avLst/>
          </a:prstGeom>
        </p:spPr>
      </p:pic>
      <p:pic>
        <p:nvPicPr>
          <p:cNvPr id="8" name="Picture 7">
            <a:extLst>
              <a:ext uri="{FF2B5EF4-FFF2-40B4-BE49-F238E27FC236}">
                <a16:creationId xmlns:a16="http://schemas.microsoft.com/office/drawing/2014/main" id="{18F38A14-BDA1-4F4A-B239-25C93A126AA3}"/>
              </a:ext>
            </a:extLst>
          </p:cNvPr>
          <p:cNvPicPr>
            <a:picLocks noChangeAspect="1"/>
          </p:cNvPicPr>
          <p:nvPr/>
        </p:nvPicPr>
        <p:blipFill>
          <a:blip r:embed="rId4"/>
          <a:stretch>
            <a:fillRect/>
          </a:stretch>
        </p:blipFill>
        <p:spPr>
          <a:xfrm>
            <a:off x="3085313" y="2796837"/>
            <a:ext cx="2973374" cy="2244271"/>
          </a:xfrm>
          <a:prstGeom prst="rect">
            <a:avLst/>
          </a:prstGeom>
        </p:spPr>
      </p:pic>
      <p:pic>
        <p:nvPicPr>
          <p:cNvPr id="11" name="Picture 10">
            <a:extLst>
              <a:ext uri="{FF2B5EF4-FFF2-40B4-BE49-F238E27FC236}">
                <a16:creationId xmlns:a16="http://schemas.microsoft.com/office/drawing/2014/main" id="{6144821B-0CB7-4BDF-B57F-54BE3C6D0041}"/>
              </a:ext>
            </a:extLst>
          </p:cNvPr>
          <p:cNvPicPr>
            <a:picLocks noChangeAspect="1"/>
          </p:cNvPicPr>
          <p:nvPr/>
        </p:nvPicPr>
        <p:blipFill>
          <a:blip r:embed="rId5"/>
          <a:stretch>
            <a:fillRect/>
          </a:stretch>
        </p:blipFill>
        <p:spPr>
          <a:xfrm>
            <a:off x="6626641" y="3582492"/>
            <a:ext cx="1526543" cy="1362482"/>
          </a:xfrm>
          <a:prstGeom prst="rect">
            <a:avLst/>
          </a:prstGeom>
        </p:spPr>
      </p:pic>
      <p:pic>
        <p:nvPicPr>
          <p:cNvPr id="13" name="Picture 2">
            <a:extLst>
              <a:ext uri="{FF2B5EF4-FFF2-40B4-BE49-F238E27FC236}">
                <a16:creationId xmlns:a16="http://schemas.microsoft.com/office/drawing/2014/main" id="{437DCF81-6C0E-4DF4-9B05-34CB6CD21C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166" y="1280893"/>
            <a:ext cx="2707379" cy="202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27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8</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200" y="439738"/>
            <a:ext cx="5151438" cy="6778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Russian sunseed crush</a:t>
            </a:r>
          </a:p>
        </p:txBody>
      </p:sp>
      <p:sp>
        <p:nvSpPr>
          <p:cNvPr id="9" name="TextBox 1">
            <a:extLst>
              <a:ext uri="{FF2B5EF4-FFF2-40B4-BE49-F238E27FC236}">
                <a16:creationId xmlns:a16="http://schemas.microsoft.com/office/drawing/2014/main" id="{06B8E07F-2D73-4938-A293-3D713936706A}"/>
              </a:ext>
            </a:extLst>
          </p:cNvPr>
          <p:cNvSpPr txBox="1">
            <a:spLocks noChangeArrowheads="1"/>
          </p:cNvSpPr>
          <p:nvPr/>
        </p:nvSpPr>
        <p:spPr bwMode="auto">
          <a:xfrm>
            <a:off x="539750" y="1557338"/>
            <a:ext cx="77771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en-US" dirty="0">
                <a:latin typeface="+mj-lt"/>
                <a:cs typeface="Calibri" panose="020F0502020204030204" pitchFamily="34" charset="0"/>
              </a:rPr>
              <a:t>Crop increase absorbed by Crush</a:t>
            </a:r>
          </a:p>
          <a:p>
            <a:pPr lvl="1">
              <a:buFont typeface="Wingdings" panose="05000000000000000000" pitchFamily="2" charset="2"/>
              <a:buChar char="Ø"/>
            </a:pPr>
            <a:r>
              <a:rPr lang="en-US" altLang="en-US" dirty="0">
                <a:latin typeface="+mj-lt"/>
                <a:cs typeface="Calibri" panose="020F0502020204030204" pitchFamily="34" charset="0"/>
              </a:rPr>
              <a:t>High pace </a:t>
            </a:r>
          </a:p>
          <a:p>
            <a:pPr>
              <a:buFont typeface="Arial" panose="020B0604020202020204" pitchFamily="34" charset="0"/>
              <a:buChar char="•"/>
            </a:pPr>
            <a:r>
              <a:rPr lang="en-US" altLang="en-US" dirty="0">
                <a:latin typeface="+mj-lt"/>
                <a:cs typeface="Calibri" panose="020F0502020204030204" pitchFamily="34" charset="0"/>
              </a:rPr>
              <a:t>Potential for coasters</a:t>
            </a:r>
          </a:p>
          <a:p>
            <a:pPr>
              <a:buFont typeface="Arial" panose="020B0604020202020204" pitchFamily="34" charset="0"/>
              <a:buChar char="•"/>
            </a:pPr>
            <a:endParaRPr lang="en-US" altLang="en-US" dirty="0">
              <a:latin typeface="+mj-lt"/>
              <a:cs typeface="Calibri" panose="020F0502020204030204" pitchFamily="34" charset="0"/>
            </a:endParaRPr>
          </a:p>
          <a:p>
            <a:pPr>
              <a:buFont typeface="Arial" panose="020B0604020202020204" pitchFamily="34" charset="0"/>
              <a:buChar char="•"/>
            </a:pPr>
            <a:endParaRPr lang="en-US" altLang="en-US" dirty="0">
              <a:latin typeface="+mj-lt"/>
              <a:cs typeface="Calibri" panose="020F0502020204030204" pitchFamily="34" charset="0"/>
            </a:endParaRPr>
          </a:p>
          <a:p>
            <a:pPr lvl="1">
              <a:buFont typeface="Arial" panose="020B0604020202020204" pitchFamily="34" charset="0"/>
              <a:buChar char="•"/>
            </a:pPr>
            <a:endParaRPr lang="en-US" altLang="en-US" dirty="0">
              <a:latin typeface="+mj-lt"/>
              <a:cs typeface="Calibri" panose="020F0502020204030204" pitchFamily="34" charset="0"/>
            </a:endParaRPr>
          </a:p>
        </p:txBody>
      </p:sp>
      <p:sp>
        <p:nvSpPr>
          <p:cNvPr id="4" name="TextBox 3">
            <a:extLst>
              <a:ext uri="{FF2B5EF4-FFF2-40B4-BE49-F238E27FC236}">
                <a16:creationId xmlns:a16="http://schemas.microsoft.com/office/drawing/2014/main" id="{5442A465-B621-4E04-BE4A-739D678972B7}"/>
              </a:ext>
            </a:extLst>
          </p:cNvPr>
          <p:cNvSpPr txBox="1"/>
          <p:nvPr/>
        </p:nvSpPr>
        <p:spPr>
          <a:xfrm>
            <a:off x="3886602" y="3462064"/>
            <a:ext cx="3008798" cy="646331"/>
          </a:xfrm>
          <a:prstGeom prst="rect">
            <a:avLst/>
          </a:prstGeom>
          <a:noFill/>
        </p:spPr>
        <p:txBody>
          <a:bodyPr wrap="square" rtlCol="0">
            <a:spAutoFit/>
          </a:bodyPr>
          <a:lstStyle/>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LID4096" dirty="0"/>
          </a:p>
        </p:txBody>
      </p:sp>
      <p:pic>
        <p:nvPicPr>
          <p:cNvPr id="2" name="Picture 1">
            <a:extLst>
              <a:ext uri="{FF2B5EF4-FFF2-40B4-BE49-F238E27FC236}">
                <a16:creationId xmlns:a16="http://schemas.microsoft.com/office/drawing/2014/main" id="{A47F1404-0990-43C9-8BC6-F745BED9DD89}"/>
              </a:ext>
            </a:extLst>
          </p:cNvPr>
          <p:cNvPicPr>
            <a:picLocks noChangeAspect="1"/>
          </p:cNvPicPr>
          <p:nvPr/>
        </p:nvPicPr>
        <p:blipFill>
          <a:blip r:embed="rId3"/>
          <a:stretch>
            <a:fillRect/>
          </a:stretch>
        </p:blipFill>
        <p:spPr>
          <a:xfrm>
            <a:off x="4428331" y="1871466"/>
            <a:ext cx="4517528" cy="3151905"/>
          </a:xfrm>
          <a:prstGeom prst="rect">
            <a:avLst/>
          </a:prstGeom>
        </p:spPr>
      </p:pic>
      <p:pic>
        <p:nvPicPr>
          <p:cNvPr id="5" name="Picture 4">
            <a:extLst>
              <a:ext uri="{FF2B5EF4-FFF2-40B4-BE49-F238E27FC236}">
                <a16:creationId xmlns:a16="http://schemas.microsoft.com/office/drawing/2014/main" id="{B7D01AB6-4357-4E91-BA7B-E92E06133384}"/>
              </a:ext>
            </a:extLst>
          </p:cNvPr>
          <p:cNvPicPr>
            <a:picLocks noChangeAspect="1"/>
          </p:cNvPicPr>
          <p:nvPr/>
        </p:nvPicPr>
        <p:blipFill>
          <a:blip r:embed="rId4"/>
          <a:stretch>
            <a:fillRect/>
          </a:stretch>
        </p:blipFill>
        <p:spPr>
          <a:xfrm>
            <a:off x="525739" y="3583172"/>
            <a:ext cx="1663029" cy="1215423"/>
          </a:xfrm>
          <a:prstGeom prst="rect">
            <a:avLst/>
          </a:prstGeom>
        </p:spPr>
      </p:pic>
    </p:spTree>
    <p:extLst>
      <p:ext uri="{BB962C8B-B14F-4D97-AF65-F5344CB8AC3E}">
        <p14:creationId xmlns:p14="http://schemas.microsoft.com/office/powerpoint/2010/main" val="1899542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2FA6C-52BB-46BF-924D-683395CFF701}"/>
              </a:ext>
            </a:extLst>
          </p:cNvPr>
          <p:cNvSpPr>
            <a:spLocks noGrp="1"/>
          </p:cNvSpPr>
          <p:nvPr>
            <p:ph type="sldNum" sz="quarter" idx="12"/>
          </p:nvPr>
        </p:nvSpPr>
        <p:spPr/>
        <p:txBody>
          <a:bodyPr/>
          <a:lstStyle/>
          <a:p>
            <a:fld id="{BED54D09-4FFA-524F-9FF9-AC07800E2DCD}" type="slidenum">
              <a:rPr lang="fr-FR" smtClean="0"/>
              <a:t>9</a:t>
            </a:fld>
            <a:endParaRPr lang="fr-FR"/>
          </a:p>
        </p:txBody>
      </p:sp>
      <p:sp>
        <p:nvSpPr>
          <p:cNvPr id="6" name="标题 2">
            <a:extLst>
              <a:ext uri="{FF2B5EF4-FFF2-40B4-BE49-F238E27FC236}">
                <a16:creationId xmlns:a16="http://schemas.microsoft.com/office/drawing/2014/main"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European Union sunseed market</a:t>
            </a:r>
          </a:p>
        </p:txBody>
      </p:sp>
      <p:sp>
        <p:nvSpPr>
          <p:cNvPr id="9" name="TextBox 1">
            <a:extLst>
              <a:ext uri="{FF2B5EF4-FFF2-40B4-BE49-F238E27FC236}">
                <a16:creationId xmlns:a16="http://schemas.microsoft.com/office/drawing/2014/main" id="{06B8E07F-2D73-4938-A293-3D713936706A}"/>
              </a:ext>
            </a:extLst>
          </p:cNvPr>
          <p:cNvSpPr txBox="1">
            <a:spLocks noChangeArrowheads="1"/>
          </p:cNvSpPr>
          <p:nvPr/>
        </p:nvSpPr>
        <p:spPr bwMode="auto">
          <a:xfrm>
            <a:off x="542738" y="1199427"/>
            <a:ext cx="77771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en-US" dirty="0">
                <a:latin typeface="+mj-lt"/>
                <a:cs typeface="Calibri" panose="020F0502020204030204" pitchFamily="34" charset="0"/>
              </a:rPr>
              <a:t>Great conditions in Spain</a:t>
            </a:r>
          </a:p>
          <a:p>
            <a:pPr>
              <a:buFont typeface="Arial" panose="020B0604020202020204" pitchFamily="34" charset="0"/>
              <a:buChar char="•"/>
            </a:pPr>
            <a:r>
              <a:rPr lang="en-US" altLang="en-US" dirty="0">
                <a:latin typeface="+mj-lt"/>
                <a:cs typeface="Calibri" panose="020F0502020204030204" pitchFamily="34" charset="0"/>
              </a:rPr>
              <a:t>Hot and dry Jul/Aug in France</a:t>
            </a:r>
          </a:p>
          <a:p>
            <a:pPr lvl="1">
              <a:buFont typeface="Wingdings" panose="05000000000000000000" pitchFamily="2" charset="2"/>
              <a:buChar char="Ø"/>
            </a:pPr>
            <a:r>
              <a:rPr lang="en-US" altLang="en-US" dirty="0">
                <a:latin typeface="+mj-lt"/>
                <a:cs typeface="Calibri" panose="020F0502020204030204" pitchFamily="34" charset="0"/>
              </a:rPr>
              <a:t>Good start and steady decline</a:t>
            </a:r>
          </a:p>
          <a:p>
            <a:pPr>
              <a:buFont typeface="Arial" panose="020B0604020202020204" pitchFamily="34" charset="0"/>
              <a:buChar char="•"/>
            </a:pPr>
            <a:r>
              <a:rPr lang="en-US" altLang="en-US" dirty="0">
                <a:latin typeface="+mj-lt"/>
                <a:cs typeface="Calibri" panose="020F0502020204030204" pitchFamily="34" charset="0"/>
              </a:rPr>
              <a:t>Increasing import / decreasing exports</a:t>
            </a:r>
          </a:p>
          <a:p>
            <a:pPr lvl="1">
              <a:buFont typeface="Wingdings" panose="05000000000000000000" pitchFamily="2" charset="2"/>
              <a:buChar char="Ø"/>
            </a:pPr>
            <a:r>
              <a:rPr lang="en-US" altLang="en-US" dirty="0">
                <a:latin typeface="+mj-lt"/>
                <a:cs typeface="Calibri" panose="020F0502020204030204" pitchFamily="34" charset="0"/>
              </a:rPr>
              <a:t>Balancing Bsea </a:t>
            </a:r>
            <a:r>
              <a:rPr lang="en-US" altLang="en-US" dirty="0" err="1">
                <a:latin typeface="+mj-lt"/>
                <a:cs typeface="Calibri" panose="020F0502020204030204" pitchFamily="34" charset="0"/>
              </a:rPr>
              <a:t>SnD</a:t>
            </a:r>
            <a:endParaRPr lang="en-US" altLang="en-US" dirty="0">
              <a:latin typeface="+mj-lt"/>
              <a:cs typeface="Calibri" panose="020F0502020204030204" pitchFamily="34" charset="0"/>
            </a:endParaRPr>
          </a:p>
          <a:p>
            <a:pPr lvl="1">
              <a:buFont typeface="Wingdings" panose="05000000000000000000" pitchFamily="2" charset="2"/>
              <a:buChar char="Ø"/>
            </a:pPr>
            <a:r>
              <a:rPr lang="en-US" altLang="en-US" dirty="0">
                <a:latin typeface="+mj-lt"/>
                <a:cs typeface="Calibri" panose="020F0502020204030204" pitchFamily="34" charset="0"/>
              </a:rPr>
              <a:t>Coasters</a:t>
            </a:r>
          </a:p>
          <a:p>
            <a:pPr lvl="1">
              <a:buFont typeface="Wingdings" panose="05000000000000000000" pitchFamily="2" charset="2"/>
              <a:buChar char="Ø"/>
            </a:pPr>
            <a:endParaRPr lang="en-US" altLang="en-US" dirty="0">
              <a:latin typeface="+mj-lt"/>
              <a:cs typeface="Calibri" panose="020F0502020204030204" pitchFamily="34" charset="0"/>
            </a:endParaRPr>
          </a:p>
        </p:txBody>
      </p:sp>
      <p:pic>
        <p:nvPicPr>
          <p:cNvPr id="8" name="Picture 7">
            <a:extLst>
              <a:ext uri="{FF2B5EF4-FFF2-40B4-BE49-F238E27FC236}">
                <a16:creationId xmlns:a16="http://schemas.microsoft.com/office/drawing/2014/main" id="{3E2544AF-A634-4222-970B-3176663C9380}"/>
              </a:ext>
            </a:extLst>
          </p:cNvPr>
          <p:cNvPicPr>
            <a:picLocks noChangeAspect="1"/>
          </p:cNvPicPr>
          <p:nvPr/>
        </p:nvPicPr>
        <p:blipFill>
          <a:blip r:embed="rId3"/>
          <a:stretch>
            <a:fillRect/>
          </a:stretch>
        </p:blipFill>
        <p:spPr>
          <a:xfrm>
            <a:off x="112470" y="2935504"/>
            <a:ext cx="2354283" cy="2165730"/>
          </a:xfrm>
          <a:prstGeom prst="rect">
            <a:avLst/>
          </a:prstGeom>
        </p:spPr>
      </p:pic>
      <p:pic>
        <p:nvPicPr>
          <p:cNvPr id="11" name="Picture 10">
            <a:extLst>
              <a:ext uri="{FF2B5EF4-FFF2-40B4-BE49-F238E27FC236}">
                <a16:creationId xmlns:a16="http://schemas.microsoft.com/office/drawing/2014/main" id="{A1424104-847D-490E-8FF7-B01A546E9FE5}"/>
              </a:ext>
            </a:extLst>
          </p:cNvPr>
          <p:cNvPicPr>
            <a:picLocks noChangeAspect="1"/>
          </p:cNvPicPr>
          <p:nvPr/>
        </p:nvPicPr>
        <p:blipFill>
          <a:blip r:embed="rId4"/>
          <a:stretch>
            <a:fillRect/>
          </a:stretch>
        </p:blipFill>
        <p:spPr>
          <a:xfrm>
            <a:off x="4572001" y="2357528"/>
            <a:ext cx="4459530" cy="2711807"/>
          </a:xfrm>
          <a:prstGeom prst="rect">
            <a:avLst/>
          </a:prstGeom>
        </p:spPr>
      </p:pic>
    </p:spTree>
    <p:extLst>
      <p:ext uri="{BB962C8B-B14F-4D97-AF65-F5344CB8AC3E}">
        <p14:creationId xmlns:p14="http://schemas.microsoft.com/office/powerpoint/2010/main" val="1136181216"/>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13446</TotalTime>
  <Words>3266</Words>
  <Application>Microsoft Office PowerPoint</Application>
  <PresentationFormat>On-screen Show (16:9)</PresentationFormat>
  <Paragraphs>363</Paragraphs>
  <Slides>25</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SimSun</vt:lpstr>
      <vt:lpstr>STXinwei</vt:lpstr>
      <vt:lpstr>Arial</vt:lpstr>
      <vt:lpstr>Calibri</vt:lpstr>
      <vt:lpstr>Courier New</vt:lpstr>
      <vt:lpstr>仿宋_GB2312</vt:lpstr>
      <vt:lpstr>Wingdings</vt:lpstr>
      <vt:lpstr>Conception personnalisée</vt:lpstr>
      <vt:lpstr>Thème Office</vt:lpstr>
      <vt:lpstr>Supply and Demand:  Oils and Oilseeds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stephanjohansen@cofcointernational.com</dc:creator>
  <cp:lastModifiedBy>Stephan Johansen</cp:lastModifiedBy>
  <cp:revision>445</cp:revision>
  <cp:lastPrinted>2018-06-11T14:49:29Z</cp:lastPrinted>
  <dcterms:created xsi:type="dcterms:W3CDTF">2017-03-24T13:54:54Z</dcterms:created>
  <dcterms:modified xsi:type="dcterms:W3CDTF">2018-09-18T13:45:50Z</dcterms:modified>
</cp:coreProperties>
</file>